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2" r:id="rId2"/>
  </p:sldMasterIdLst>
  <p:sldIdLst>
    <p:sldId id="256" r:id="rId3"/>
    <p:sldId id="258" r:id="rId4"/>
    <p:sldId id="286" r:id="rId5"/>
    <p:sldId id="265" r:id="rId6"/>
    <p:sldId id="274" r:id="rId7"/>
    <p:sldId id="272" r:id="rId8"/>
    <p:sldId id="279" r:id="rId9"/>
    <p:sldId id="281" r:id="rId10"/>
    <p:sldId id="290" r:id="rId11"/>
    <p:sldId id="283" r:id="rId12"/>
    <p:sldId id="291" r:id="rId13"/>
    <p:sldId id="295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3C8BC"/>
    <a:srgbClr val="D9DFD1"/>
    <a:srgbClr val="00785C"/>
    <a:srgbClr val="D31B1F"/>
    <a:srgbClr val="008078"/>
    <a:srgbClr val="008F86"/>
    <a:srgbClr val="3A3034"/>
    <a:srgbClr val="41363A"/>
    <a:srgbClr val="EB1E23"/>
    <a:srgbClr val="00081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420" autoAdjust="0"/>
    <p:restoredTop sz="94660"/>
  </p:normalViewPr>
  <p:slideViewPr>
    <p:cSldViewPr snapToGrid="0">
      <p:cViewPr>
        <p:scale>
          <a:sx n="75" d="100"/>
          <a:sy n="75" d="100"/>
        </p:scale>
        <p:origin x="1902" y="8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presProps" Target="pres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7DDB5B-3B7E-48D7-B55F-BF5D8F74B5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BB4C2C5-BE5E-4512-A75F-54ABA28F3A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627FB18-A32F-49AE-8776-91CA512014A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A2A903F-B15A-4954-AB1A-EE49A7033404}" type="datetimeFigureOut">
              <a:rPr lang="en-US" smtClean="0"/>
              <a:t>10/13/2019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22A50E7-015F-4AFE-99D2-E7CC46D475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70377A6-CE19-4017-994A-2E85E55301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4159A47-68B8-48F5-81AE-21E71A51DE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19396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44542A1-6162-4937-9701-E603A94ADF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4400" y="4283766"/>
            <a:ext cx="11802130" cy="2385391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 sz="1400"/>
            </a:lvl1pPr>
            <a:lvl2pPr>
              <a:lnSpc>
                <a:spcPct val="150000"/>
              </a:lnSpc>
              <a:defRPr sz="1200"/>
            </a:lvl2pPr>
            <a:lvl3pPr>
              <a:lnSpc>
                <a:spcPct val="150000"/>
              </a:lnSpc>
              <a:defRPr sz="1100"/>
            </a:lvl3pPr>
            <a:lvl4pPr>
              <a:lnSpc>
                <a:spcPct val="150000"/>
              </a:lnSpc>
              <a:defRPr sz="1050"/>
            </a:lvl4pPr>
            <a:lvl5pPr>
              <a:lnSpc>
                <a:spcPct val="150000"/>
              </a:lnSpc>
              <a:defRPr sz="1050"/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3347050" y="0"/>
            <a:ext cx="8844950" cy="545260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defRPr sz="1800">
                <a:solidFill>
                  <a:schemeClr val="bg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14" name="자유형 13"/>
          <p:cNvSpPr/>
          <p:nvPr userDrawn="1"/>
        </p:nvSpPr>
        <p:spPr>
          <a:xfrm>
            <a:off x="0" y="535734"/>
            <a:ext cx="12192000" cy="6322265"/>
          </a:xfrm>
          <a:custGeom>
            <a:avLst/>
            <a:gdLst>
              <a:gd name="connsiteX0" fmla="*/ 11996530 w 12192000"/>
              <a:gd name="connsiteY0" fmla="*/ 0 h 6312740"/>
              <a:gd name="connsiteX1" fmla="*/ 12192000 w 12192000"/>
              <a:gd name="connsiteY1" fmla="*/ 0 h 6312740"/>
              <a:gd name="connsiteX2" fmla="*/ 12192000 w 12192000"/>
              <a:gd name="connsiteY2" fmla="*/ 6312740 h 6312740"/>
              <a:gd name="connsiteX3" fmla="*/ 11996530 w 12192000"/>
              <a:gd name="connsiteY3" fmla="*/ 6312740 h 6312740"/>
              <a:gd name="connsiteX4" fmla="*/ 194400 w 12192000"/>
              <a:gd name="connsiteY4" fmla="*/ 6312740 h 6312740"/>
              <a:gd name="connsiteX5" fmla="*/ 132522 w 12192000"/>
              <a:gd name="connsiteY5" fmla="*/ 6312740 h 6312740"/>
              <a:gd name="connsiteX6" fmla="*/ 0 w 12192000"/>
              <a:gd name="connsiteY6" fmla="*/ 6312740 h 6312740"/>
              <a:gd name="connsiteX7" fmla="*/ 0 w 12192000"/>
              <a:gd name="connsiteY7" fmla="*/ 840 h 6312740"/>
              <a:gd name="connsiteX8" fmla="*/ 194400 w 12192000"/>
              <a:gd name="connsiteY8" fmla="*/ 840 h 6312740"/>
              <a:gd name="connsiteX9" fmla="*/ 194400 w 12192000"/>
              <a:gd name="connsiteY9" fmla="*/ 6123897 h 6312740"/>
              <a:gd name="connsiteX10" fmla="*/ 11996530 w 12192000"/>
              <a:gd name="connsiteY10" fmla="*/ 6123897 h 6312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6312740">
                <a:moveTo>
                  <a:pt x="11996530" y="0"/>
                </a:moveTo>
                <a:lnTo>
                  <a:pt x="12192000" y="0"/>
                </a:lnTo>
                <a:lnTo>
                  <a:pt x="12192000" y="6312740"/>
                </a:lnTo>
                <a:lnTo>
                  <a:pt x="11996530" y="6312740"/>
                </a:lnTo>
                <a:lnTo>
                  <a:pt x="194400" y="6312740"/>
                </a:lnTo>
                <a:lnTo>
                  <a:pt x="132522" y="6312740"/>
                </a:lnTo>
                <a:lnTo>
                  <a:pt x="0" y="6312740"/>
                </a:lnTo>
                <a:lnTo>
                  <a:pt x="0" y="840"/>
                </a:lnTo>
                <a:lnTo>
                  <a:pt x="194400" y="840"/>
                </a:lnTo>
                <a:lnTo>
                  <a:pt x="194400" y="6123897"/>
                </a:lnTo>
                <a:lnTo>
                  <a:pt x="11996530" y="6123897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 userDrawn="1"/>
        </p:nvSpPr>
        <p:spPr>
          <a:xfrm>
            <a:off x="38099" y="991766"/>
            <a:ext cx="127726" cy="52006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업로드 시 가이드라인을 지워주세요 김광현님</a:t>
            </a:r>
          </a:p>
        </p:txBody>
      </p:sp>
      <p:sp>
        <p:nvSpPr>
          <p:cNvPr id="16" name="직사각형 15"/>
          <p:cNvSpPr/>
          <p:nvPr userDrawn="1"/>
        </p:nvSpPr>
        <p:spPr>
          <a:xfrm>
            <a:off x="12025105" y="925091"/>
            <a:ext cx="127726" cy="52006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/>
              <a:t>업로드 시 가이드라인을 지워주세요 김광현님</a:t>
            </a:r>
          </a:p>
        </p:txBody>
      </p:sp>
      <p:sp>
        <p:nvSpPr>
          <p:cNvPr id="17" name="직사각형 16"/>
          <p:cNvSpPr/>
          <p:nvPr userDrawn="1"/>
        </p:nvSpPr>
        <p:spPr>
          <a:xfrm>
            <a:off x="910499" y="6669158"/>
            <a:ext cx="11086031" cy="1888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/>
              <a:t>업로드 시 가이드라인을 지워주세요 김광현님</a:t>
            </a:r>
          </a:p>
        </p:txBody>
      </p:sp>
    </p:spTree>
    <p:extLst>
      <p:ext uri="{BB962C8B-B14F-4D97-AF65-F5344CB8AC3E}">
        <p14:creationId xmlns:p14="http://schemas.microsoft.com/office/powerpoint/2010/main" val="1960174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196732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46495D-F8FB-4E39-8120-EB587724F8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C1A2AF0-7A73-4938-9C7B-558A17F1A2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F75D156-FE6A-401B-911E-6C92CA71A6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34FB9-A0D9-4F6F-A992-7B20370F60EB}" type="datetimeFigureOut">
              <a:rPr lang="en-US" smtClean="0"/>
              <a:t>10/13/2019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44A9B26-DF18-44E5-9C07-38C2988952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720FD5A-9B15-4546-827A-6301607A6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6849C8-147D-4B86-9D17-01E0FDE0AA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3231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4B63FB86-C5F3-4F8C-B35C-A26AA745DA5B}"/>
              </a:ext>
            </a:extLst>
          </p:cNvPr>
          <p:cNvSpPr/>
          <p:nvPr userDrawn="1"/>
        </p:nvSpPr>
        <p:spPr>
          <a:xfrm>
            <a:off x="690" y="0"/>
            <a:ext cx="2956476" cy="546100"/>
          </a:xfrm>
          <a:prstGeom prst="rect">
            <a:avLst/>
          </a:prstGeom>
          <a:solidFill>
            <a:srgbClr val="D9DF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B63FB86-C5F3-4F8C-B35C-A26AA745DA5B}"/>
              </a:ext>
            </a:extLst>
          </p:cNvPr>
          <p:cNvSpPr/>
          <p:nvPr userDrawn="1"/>
        </p:nvSpPr>
        <p:spPr>
          <a:xfrm>
            <a:off x="0" y="447674"/>
            <a:ext cx="2956476" cy="98425"/>
          </a:xfrm>
          <a:prstGeom prst="rect">
            <a:avLst/>
          </a:prstGeom>
          <a:solidFill>
            <a:srgbClr val="C3C8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4D34429-6185-4725-A935-637FDEBA19BC}"/>
              </a:ext>
            </a:extLst>
          </p:cNvPr>
          <p:cNvSpPr/>
          <p:nvPr userDrawn="1"/>
        </p:nvSpPr>
        <p:spPr>
          <a:xfrm>
            <a:off x="2957166" y="0"/>
            <a:ext cx="9234833" cy="546100"/>
          </a:xfrm>
          <a:prstGeom prst="rect">
            <a:avLst/>
          </a:prstGeom>
          <a:solidFill>
            <a:srgbClr val="0008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평행 사변형 6">
            <a:extLst>
              <a:ext uri="{FF2B5EF4-FFF2-40B4-BE49-F238E27FC236}">
                <a16:creationId xmlns:a16="http://schemas.microsoft.com/office/drawing/2014/main" id="{D33C8EC1-EB86-4C6B-B0FD-983E4B0551AA}"/>
              </a:ext>
            </a:extLst>
          </p:cNvPr>
          <p:cNvSpPr/>
          <p:nvPr userDrawn="1"/>
        </p:nvSpPr>
        <p:spPr>
          <a:xfrm>
            <a:off x="2565400" y="0"/>
            <a:ext cx="800100" cy="546100"/>
          </a:xfrm>
          <a:prstGeom prst="parallelogram">
            <a:avLst>
              <a:gd name="adj" fmla="val 67777"/>
            </a:avLst>
          </a:prstGeom>
          <a:solidFill>
            <a:srgbClr val="008F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평행 사변형 5">
            <a:extLst>
              <a:ext uri="{FF2B5EF4-FFF2-40B4-BE49-F238E27FC236}">
                <a16:creationId xmlns:a16="http://schemas.microsoft.com/office/drawing/2014/main" id="{D33C8EC1-EB86-4C6B-B0FD-983E4B0551AA}"/>
              </a:ext>
            </a:extLst>
          </p:cNvPr>
          <p:cNvSpPr/>
          <p:nvPr userDrawn="1"/>
        </p:nvSpPr>
        <p:spPr>
          <a:xfrm>
            <a:off x="2565400" y="447674"/>
            <a:ext cx="495300" cy="98425"/>
          </a:xfrm>
          <a:prstGeom prst="parallelogram">
            <a:avLst>
              <a:gd name="adj" fmla="val 67777"/>
            </a:avLst>
          </a:prstGeom>
          <a:solidFill>
            <a:srgbClr val="0080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0272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5A5F8C0-C6DA-4B5B-BD6C-B5FF59DDA4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E651BF2-D715-4C73-93DC-4A5FE8C546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7A7A41A-E537-41AD-8727-129834CD84C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D34FB9-A0D9-4F6F-A992-7B20370F60EB}" type="datetimeFigureOut">
              <a:rPr lang="en-US" smtClean="0"/>
              <a:t>10/13/2019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C227FA5-5EB9-44E8-A506-CB215ECCB0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D3BDF5D-74A5-46CC-8608-E2FEFDC045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6849C8-147D-4B86-9D17-01E0FDE0AA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6537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1.jpg"/><Relationship Id="rId3" Type="http://schemas.openxmlformats.org/officeDocument/2006/relationships/image" Target="../media/image15.jpg"/><Relationship Id="rId7" Type="http://schemas.microsoft.com/office/2007/relationships/hdphoto" Target="../media/hdphoto3.wdp"/><Relationship Id="rId12" Type="http://schemas.openxmlformats.org/officeDocument/2006/relationships/image" Target="../media/image20.jpg"/><Relationship Id="rId2" Type="http://schemas.openxmlformats.org/officeDocument/2006/relationships/image" Target="../media/image8.png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19.jpg"/><Relationship Id="rId5" Type="http://schemas.openxmlformats.org/officeDocument/2006/relationships/image" Target="../media/image16.jpg"/><Relationship Id="rId15" Type="http://schemas.openxmlformats.org/officeDocument/2006/relationships/image" Target="../media/image23.jpg"/><Relationship Id="rId10" Type="http://schemas.openxmlformats.org/officeDocument/2006/relationships/image" Target="../media/image14.png"/><Relationship Id="rId4" Type="http://schemas.openxmlformats.org/officeDocument/2006/relationships/image" Target="../media/image13.jpeg"/><Relationship Id="rId9" Type="http://schemas.microsoft.com/office/2007/relationships/hdphoto" Target="../media/hdphoto4.wdp"/><Relationship Id="rId14" Type="http://schemas.openxmlformats.org/officeDocument/2006/relationships/image" Target="../media/image22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g"/><Relationship Id="rId13" Type="http://schemas.openxmlformats.org/officeDocument/2006/relationships/image" Target="../media/image18.png"/><Relationship Id="rId3" Type="http://schemas.openxmlformats.org/officeDocument/2006/relationships/image" Target="../media/image10.jpg"/><Relationship Id="rId7" Type="http://schemas.openxmlformats.org/officeDocument/2006/relationships/image" Target="../media/image25.jpg"/><Relationship Id="rId12" Type="http://schemas.openxmlformats.org/officeDocument/2006/relationships/image" Target="../media/image24.png"/><Relationship Id="rId2" Type="http://schemas.openxmlformats.org/officeDocument/2006/relationships/image" Target="../media/image8.png"/><Relationship Id="rId16" Type="http://schemas.openxmlformats.org/officeDocument/2006/relationships/image" Target="../media/image20.jp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11" Type="http://schemas.openxmlformats.org/officeDocument/2006/relationships/image" Target="../media/image19.jpg"/><Relationship Id="rId5" Type="http://schemas.openxmlformats.org/officeDocument/2006/relationships/image" Target="../media/image17.png"/><Relationship Id="rId15" Type="http://schemas.openxmlformats.org/officeDocument/2006/relationships/image" Target="../media/image15.jpg"/><Relationship Id="rId10" Type="http://schemas.openxmlformats.org/officeDocument/2006/relationships/image" Target="../media/image22.jpg"/><Relationship Id="rId4" Type="http://schemas.openxmlformats.org/officeDocument/2006/relationships/image" Target="../media/image16.jpg"/><Relationship Id="rId9" Type="http://schemas.openxmlformats.org/officeDocument/2006/relationships/image" Target="../media/image23.jpg"/><Relationship Id="rId14" Type="http://schemas.microsoft.com/office/2007/relationships/hdphoto" Target="../media/hdphoto4.wdp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g"/><Relationship Id="rId13" Type="http://schemas.microsoft.com/office/2007/relationships/hdphoto" Target="../media/hdphoto4.wdp"/><Relationship Id="rId3" Type="http://schemas.openxmlformats.org/officeDocument/2006/relationships/image" Target="../media/image22.jpg"/><Relationship Id="rId7" Type="http://schemas.openxmlformats.org/officeDocument/2006/relationships/image" Target="../media/image29.png"/><Relationship Id="rId12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15.jpg"/><Relationship Id="rId5" Type="http://schemas.openxmlformats.org/officeDocument/2006/relationships/image" Target="../media/image27.png"/><Relationship Id="rId10" Type="http://schemas.microsoft.com/office/2007/relationships/hdphoto" Target="../media/hdphoto3.wdp"/><Relationship Id="rId4" Type="http://schemas.openxmlformats.org/officeDocument/2006/relationships/image" Target="../media/image26.png"/><Relationship Id="rId9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8636" y="4228771"/>
            <a:ext cx="5404167" cy="2628902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9172" y="4095748"/>
            <a:ext cx="5404167" cy="2628902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A7D535A0-7D38-49F6-82E6-E6D8C070910C}"/>
              </a:ext>
            </a:extLst>
          </p:cNvPr>
          <p:cNvGrpSpPr>
            <a:grpSpLocks noChangeAspect="1"/>
          </p:cNvGrpSpPr>
          <p:nvPr/>
        </p:nvGrpSpPr>
        <p:grpSpPr>
          <a:xfrm>
            <a:off x="4608971" y="-95695"/>
            <a:ext cx="7621129" cy="4324795"/>
            <a:chOff x="226693" y="2706810"/>
            <a:chExt cx="3829597" cy="2173198"/>
          </a:xfrm>
        </p:grpSpPr>
        <p:pic>
          <p:nvPicPr>
            <p:cNvPr id="13" name="Picture 2">
              <a:extLst>
                <a:ext uri="{FF2B5EF4-FFF2-40B4-BE49-F238E27FC236}">
                  <a16:creationId xmlns:a16="http://schemas.microsoft.com/office/drawing/2014/main" id="{3F9D397E-A843-4E44-BD0B-CF33D627B9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6693" y="2754230"/>
              <a:ext cx="3806229" cy="21257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2EA63D4F-1752-4D18-B851-B576662ECB7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4659" y="2706810"/>
              <a:ext cx="3821631" cy="2173197"/>
            </a:xfrm>
            <a:prstGeom prst="rect">
              <a:avLst/>
            </a:prstGeom>
          </p:spPr>
        </p:pic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53024A4C-5F01-4FEC-A2EE-9B8CFBA1ED5E}"/>
              </a:ext>
            </a:extLst>
          </p:cNvPr>
          <p:cNvSpPr/>
          <p:nvPr/>
        </p:nvSpPr>
        <p:spPr>
          <a:xfrm>
            <a:off x="689" y="0"/>
            <a:ext cx="4551855" cy="6858000"/>
          </a:xfrm>
          <a:prstGeom prst="rect">
            <a:avLst/>
          </a:prstGeom>
          <a:solidFill>
            <a:srgbClr val="D9DF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150B36E8-8346-40BB-9C6B-2C8D5B44B7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7793" y="4094802"/>
            <a:ext cx="4048640" cy="902902"/>
          </a:xfrm>
        </p:spPr>
        <p:txBody>
          <a:bodyPr>
            <a:normAutofit/>
          </a:bodyPr>
          <a:lstStyle/>
          <a:p>
            <a:pPr algn="l"/>
            <a:r>
              <a:rPr lang="ko-KR" altLang="en-US" sz="2000" dirty="0"/>
              <a:t>타 게임 분석하여</a:t>
            </a:r>
            <a:endParaRPr lang="en-US" altLang="ko-KR" sz="2000" dirty="0"/>
          </a:p>
          <a:p>
            <a:pPr algn="l"/>
            <a:r>
              <a:rPr lang="ko-KR" altLang="en-US" sz="2000" dirty="0"/>
              <a:t>차별화 요소 기획 하기</a:t>
            </a:r>
            <a:r>
              <a:rPr lang="en-US" altLang="ko-KR" sz="2000" dirty="0"/>
              <a:t>.</a:t>
            </a:r>
          </a:p>
        </p:txBody>
      </p:sp>
      <p:pic>
        <p:nvPicPr>
          <p:cNvPr id="9" name="Picture 4" descr="Image result for 쿠키 런 마라 맛 쿠키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32" r="12872"/>
          <a:stretch/>
        </p:blipFill>
        <p:spPr bwMode="auto">
          <a:xfrm>
            <a:off x="8658225" y="4095748"/>
            <a:ext cx="3534896" cy="2685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Image result for 쿠키 런 마라 맛 쿠키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32" t="97303" r="12872"/>
          <a:stretch/>
        </p:blipFill>
        <p:spPr bwMode="auto">
          <a:xfrm flipV="1">
            <a:off x="8658225" y="6783315"/>
            <a:ext cx="3534896" cy="74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 descr="Image result for 쿠키 런 마라 맛 쿠키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32" t="1" r="12872" b="90750"/>
          <a:stretch/>
        </p:blipFill>
        <p:spPr bwMode="auto">
          <a:xfrm flipV="1">
            <a:off x="8659346" y="3809999"/>
            <a:ext cx="3534896" cy="284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120538E7-2FD2-4426-9BB5-479BBE451FB4}"/>
              </a:ext>
            </a:extLst>
          </p:cNvPr>
          <p:cNvSpPr/>
          <p:nvPr/>
        </p:nvSpPr>
        <p:spPr>
          <a:xfrm>
            <a:off x="4552545" y="0"/>
            <a:ext cx="7639454" cy="6857999"/>
          </a:xfrm>
          <a:prstGeom prst="rect">
            <a:avLst/>
          </a:prstGeom>
          <a:solidFill>
            <a:srgbClr val="3A3034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평행 사변형 7">
            <a:extLst>
              <a:ext uri="{FF2B5EF4-FFF2-40B4-BE49-F238E27FC236}">
                <a16:creationId xmlns:a16="http://schemas.microsoft.com/office/drawing/2014/main" id="{6A3BF04C-8855-4CBD-A879-73E00166F336}"/>
              </a:ext>
            </a:extLst>
          </p:cNvPr>
          <p:cNvSpPr/>
          <p:nvPr/>
        </p:nvSpPr>
        <p:spPr>
          <a:xfrm>
            <a:off x="3668636" y="0"/>
            <a:ext cx="1614834" cy="6858000"/>
          </a:xfrm>
          <a:prstGeom prst="parallelogram">
            <a:avLst>
              <a:gd name="adj" fmla="val 43968"/>
            </a:avLst>
          </a:prstGeom>
          <a:solidFill>
            <a:srgbClr val="008F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0F312D7C-969B-4030-9D8A-BCF938C509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7793" y="3045755"/>
            <a:ext cx="6519197" cy="766490"/>
          </a:xfrm>
        </p:spPr>
        <p:txBody>
          <a:bodyPr>
            <a:normAutofit/>
          </a:bodyPr>
          <a:lstStyle/>
          <a:p>
            <a:pPr algn="l"/>
            <a:r>
              <a:rPr lang="ko-KR" altLang="en-US" sz="3600" b="1" dirty="0"/>
              <a:t>핵심</a:t>
            </a:r>
            <a:r>
              <a:rPr lang="en-US" altLang="ko-KR" sz="3600" b="1" dirty="0"/>
              <a:t> </a:t>
            </a:r>
            <a:r>
              <a:rPr lang="ko-KR" altLang="en-US" sz="3600" b="1" dirty="0"/>
              <a:t>시스템 기획</a:t>
            </a:r>
            <a:endParaRPr lang="en-US" sz="3600" b="1" dirty="0"/>
          </a:p>
        </p:txBody>
      </p:sp>
      <p:sp>
        <p:nvSpPr>
          <p:cNvPr id="19" name="부제목 4">
            <a:extLst>
              <a:ext uri="{FF2B5EF4-FFF2-40B4-BE49-F238E27FC236}">
                <a16:creationId xmlns:a16="http://schemas.microsoft.com/office/drawing/2014/main" id="{150B36E8-8346-40BB-9C6B-2C8D5B44B76F}"/>
              </a:ext>
            </a:extLst>
          </p:cNvPr>
          <p:cNvSpPr txBox="1">
            <a:spLocks/>
          </p:cNvSpPr>
          <p:nvPr/>
        </p:nvSpPr>
        <p:spPr>
          <a:xfrm>
            <a:off x="292760" y="6100953"/>
            <a:ext cx="4048640" cy="4601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2000" dirty="0"/>
              <a:t>작성자 김 광현</a:t>
            </a: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29601714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198553" y="539005"/>
            <a:ext cx="7787171" cy="494162"/>
          </a:xfrm>
        </p:spPr>
        <p:txBody>
          <a:bodyPr/>
          <a:lstStyle/>
          <a:p>
            <a:r>
              <a:rPr lang="ko-KR" altLang="en-US" b="1" dirty="0"/>
              <a:t>종합 정리</a:t>
            </a:r>
            <a:r>
              <a:rPr lang="en-US" altLang="ko-KR" b="1" dirty="0"/>
              <a:t>. </a:t>
            </a:r>
            <a:r>
              <a:rPr lang="ko-KR" altLang="en-US" b="1" dirty="0"/>
              <a:t>깊은 집중력을 요구하는 간단하고 직관적인 시스템</a:t>
            </a:r>
            <a:r>
              <a:rPr lang="en-US" altLang="ko-KR" b="1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015726" y="0"/>
            <a:ext cx="8176274" cy="545260"/>
          </a:xfrm>
        </p:spPr>
        <p:txBody>
          <a:bodyPr/>
          <a:lstStyle/>
          <a:p>
            <a:r>
              <a:rPr lang="ko-KR" altLang="en-US" b="1" dirty="0" err="1"/>
              <a:t>데블</a:t>
            </a:r>
            <a:r>
              <a:rPr lang="ko-KR" altLang="en-US" b="1" dirty="0"/>
              <a:t> </a:t>
            </a:r>
            <a:r>
              <a:rPr lang="ko-KR" altLang="en-US" b="1" dirty="0" err="1"/>
              <a:t>이터</a:t>
            </a:r>
            <a:endParaRPr lang="ko-KR" altLang="en-US" b="1" dirty="0"/>
          </a:p>
        </p:txBody>
      </p:sp>
      <p:pic>
        <p:nvPicPr>
          <p:cNvPr id="2052" name="Picture 4" descr="https://loadcomplete.com/uploads/1ac6485e-9c04-4e82-9c8b-0d2fdb3535c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1858" y="0"/>
            <a:ext cx="543868" cy="539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5154756" y="3149340"/>
            <a:ext cx="3593263" cy="378000"/>
          </a:xfrm>
          <a:prstGeom prst="rect">
            <a:avLst/>
          </a:prstGeom>
          <a:solidFill>
            <a:srgbClr val="D9DFD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b="1" dirty="0">
                <a:solidFill>
                  <a:schemeClr val="tx1"/>
                </a:solidFill>
              </a:rPr>
              <a:t>규칙 </a:t>
            </a:r>
            <a:endParaRPr lang="en-US" altLang="ko-KR" sz="1600" b="1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153180" y="4685232"/>
            <a:ext cx="3594838" cy="378000"/>
          </a:xfrm>
          <a:prstGeom prst="rect">
            <a:avLst/>
          </a:prstGeom>
          <a:solidFill>
            <a:srgbClr val="D9DFD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</a:rPr>
              <a:t>조작</a:t>
            </a:r>
          </a:p>
        </p:txBody>
      </p:sp>
      <p:sp>
        <p:nvSpPr>
          <p:cNvPr id="12" name="제목 2"/>
          <p:cNvSpPr txBox="1">
            <a:spLocks/>
          </p:cNvSpPr>
          <p:nvPr/>
        </p:nvSpPr>
        <p:spPr>
          <a:xfrm>
            <a:off x="192304" y="0"/>
            <a:ext cx="2783809" cy="54526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18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>
                <a:solidFill>
                  <a:schemeClr val="tx1"/>
                </a:solidFill>
              </a:rPr>
              <a:t>타 게임 분석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9" name="내용 개체 틀 25"/>
          <p:cNvSpPr txBox="1">
            <a:spLocks/>
          </p:cNvSpPr>
          <p:nvPr/>
        </p:nvSpPr>
        <p:spPr>
          <a:xfrm>
            <a:off x="5153180" y="3522786"/>
            <a:ext cx="3594839" cy="100800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6700" indent="-266700">
              <a:lnSpc>
                <a:spcPct val="100000"/>
              </a:lnSpc>
              <a:buFont typeface="+mj-ea"/>
              <a:buAutoNum type="circleNumDbPlain"/>
              <a:tabLst>
                <a:tab pos="180975" algn="l"/>
              </a:tabLst>
            </a:pPr>
            <a:r>
              <a:rPr lang="ko-KR" altLang="en-US" sz="1200" dirty="0">
                <a:solidFill>
                  <a:schemeClr val="tx1"/>
                </a:solidFill>
              </a:rPr>
              <a:t>지속적으로 플레이어 </a:t>
            </a:r>
            <a:r>
              <a:rPr lang="en-US" altLang="ko-KR" sz="1200" dirty="0">
                <a:solidFill>
                  <a:schemeClr val="tx1"/>
                </a:solidFill>
              </a:rPr>
              <a:t>HP </a:t>
            </a:r>
            <a:r>
              <a:rPr lang="ko-KR" altLang="en-US" sz="1200" dirty="0">
                <a:solidFill>
                  <a:schemeClr val="tx1"/>
                </a:solidFill>
              </a:rPr>
              <a:t>감소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266700" indent="-266700">
              <a:lnSpc>
                <a:spcPct val="100000"/>
              </a:lnSpc>
              <a:buFont typeface="+mj-ea"/>
              <a:buAutoNum type="circleNumDbPlain"/>
            </a:pPr>
            <a:r>
              <a:rPr lang="ko-KR" altLang="en-US" sz="1200" dirty="0">
                <a:solidFill>
                  <a:schemeClr val="tx1"/>
                </a:solidFill>
              </a:rPr>
              <a:t>플레이어 앞에 각 몬스터를 따로 배치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266700" indent="-266700">
              <a:lnSpc>
                <a:spcPct val="100000"/>
              </a:lnSpc>
              <a:buFont typeface="+mj-ea"/>
              <a:buAutoNum type="circleNumDbPlain"/>
            </a:pPr>
            <a:r>
              <a:rPr lang="ko-KR" altLang="en-US" sz="1200" dirty="0">
                <a:solidFill>
                  <a:schemeClr val="tx1"/>
                </a:solidFill>
              </a:rPr>
              <a:t>몬스터 처치 시 플레이어 </a:t>
            </a:r>
            <a:r>
              <a:rPr lang="en-US" altLang="ko-KR" sz="1200" dirty="0">
                <a:solidFill>
                  <a:schemeClr val="tx1"/>
                </a:solidFill>
              </a:rPr>
              <a:t>HP </a:t>
            </a:r>
            <a:r>
              <a:rPr lang="ko-KR" altLang="en-US" sz="1200" dirty="0">
                <a:solidFill>
                  <a:schemeClr val="tx1"/>
                </a:solidFill>
              </a:rPr>
              <a:t>회복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0" name="내용 개체 틀 25"/>
          <p:cNvSpPr txBox="1">
            <a:spLocks/>
          </p:cNvSpPr>
          <p:nvPr/>
        </p:nvSpPr>
        <p:spPr>
          <a:xfrm>
            <a:off x="5153179" y="5063232"/>
            <a:ext cx="3594839" cy="100800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6700" indent="-266700">
              <a:lnSpc>
                <a:spcPct val="100000"/>
              </a:lnSpc>
              <a:buFont typeface="+mj-ea"/>
              <a:buAutoNum type="circleNumDbPlain"/>
              <a:tabLst>
                <a:tab pos="180975" algn="l"/>
              </a:tabLst>
            </a:pPr>
            <a:r>
              <a:rPr lang="ko-KR" altLang="en-US" sz="1200" dirty="0">
                <a:solidFill>
                  <a:schemeClr val="tx1"/>
                </a:solidFill>
              </a:rPr>
              <a:t>공격</a:t>
            </a:r>
            <a:r>
              <a:rPr lang="en-US" altLang="ko-KR" sz="1200" dirty="0">
                <a:solidFill>
                  <a:schemeClr val="tx1"/>
                </a:solidFill>
              </a:rPr>
              <a:t>: </a:t>
            </a:r>
            <a:r>
              <a:rPr lang="ko-KR" altLang="en-US" sz="1200" dirty="0">
                <a:solidFill>
                  <a:schemeClr val="tx1"/>
                </a:solidFill>
              </a:rPr>
              <a:t>가장 앞에 있는 몬스터 공격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marL="266700" indent="-266700">
              <a:lnSpc>
                <a:spcPct val="100000"/>
              </a:lnSpc>
              <a:buFont typeface="+mj-ea"/>
              <a:buAutoNum type="circleNumDbPlain"/>
              <a:tabLst>
                <a:tab pos="180975" algn="l"/>
              </a:tabLst>
            </a:pPr>
            <a:r>
              <a:rPr lang="ko-KR" altLang="en-US" sz="1200" dirty="0">
                <a:solidFill>
                  <a:schemeClr val="tx1"/>
                </a:solidFill>
              </a:rPr>
              <a:t>방어</a:t>
            </a:r>
            <a:r>
              <a:rPr lang="en-US" altLang="ko-KR" sz="1200" dirty="0">
                <a:solidFill>
                  <a:schemeClr val="tx1"/>
                </a:solidFill>
              </a:rPr>
              <a:t>: </a:t>
            </a:r>
            <a:r>
              <a:rPr lang="ko-KR" altLang="en-US" sz="1200" dirty="0">
                <a:solidFill>
                  <a:schemeClr val="tx1"/>
                </a:solidFill>
              </a:rPr>
              <a:t>적의 공격을 방어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타이밍에 맞춰 반격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266700" indent="-266700">
              <a:lnSpc>
                <a:spcPct val="100000"/>
              </a:lnSpc>
              <a:buFont typeface="+mj-ea"/>
              <a:buAutoNum type="circleNumDbPlain"/>
              <a:tabLst>
                <a:tab pos="180975" algn="l"/>
              </a:tabLst>
            </a:pPr>
            <a:r>
              <a:rPr lang="ko-KR" altLang="en-US" sz="1200" dirty="0">
                <a:solidFill>
                  <a:schemeClr val="tx1"/>
                </a:solidFill>
              </a:rPr>
              <a:t>스킬</a:t>
            </a:r>
            <a:r>
              <a:rPr lang="en-US" altLang="ko-KR" sz="1200" dirty="0">
                <a:solidFill>
                  <a:schemeClr val="tx1"/>
                </a:solidFill>
              </a:rPr>
              <a:t>: </a:t>
            </a:r>
            <a:r>
              <a:rPr lang="ko-KR" altLang="en-US" sz="1200" dirty="0">
                <a:solidFill>
                  <a:schemeClr val="tx1"/>
                </a:solidFill>
              </a:rPr>
              <a:t>공격으로 충전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사용 시 큰 </a:t>
            </a:r>
            <a:r>
              <a:rPr lang="ko-KR" altLang="en-US" sz="1200" dirty="0" err="1">
                <a:solidFill>
                  <a:schemeClr val="tx1"/>
                </a:solidFill>
              </a:rPr>
              <a:t>데미지</a:t>
            </a:r>
            <a:endParaRPr lang="en-US" altLang="ko-KR" sz="1200" dirty="0">
              <a:solidFill>
                <a:schemeClr val="tx1"/>
              </a:solidFill>
            </a:endParaRPr>
          </a:p>
        </p:txBody>
      </p:sp>
      <p:sp>
        <p:nvSpPr>
          <p:cNvPr id="18" name="내용 개체 틀 25"/>
          <p:cNvSpPr txBox="1">
            <a:spLocks/>
          </p:cNvSpPr>
          <p:nvPr/>
        </p:nvSpPr>
        <p:spPr>
          <a:xfrm>
            <a:off x="8748018" y="3149340"/>
            <a:ext cx="3258561" cy="138144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 algn="ctr">
            <a:solidFill>
              <a:schemeClr val="tx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tabLst>
                <a:tab pos="180975" algn="l"/>
              </a:tabLst>
            </a:pPr>
            <a:r>
              <a:rPr lang="ko-KR" altLang="en-US" sz="1200" dirty="0">
                <a:solidFill>
                  <a:schemeClr val="tx1"/>
                </a:solidFill>
              </a:rPr>
              <a:t> 방어로만 진행 되지 않는 </a:t>
            </a:r>
            <a:r>
              <a:rPr lang="ko-KR" altLang="en-US" sz="1200" b="1" dirty="0">
                <a:solidFill>
                  <a:srgbClr val="D31B1F"/>
                </a:solidFill>
              </a:rPr>
              <a:t>최소한의 룰</a:t>
            </a:r>
            <a:r>
              <a:rPr lang="en-US" altLang="ko-KR" sz="1200" b="1" dirty="0">
                <a:solidFill>
                  <a:srgbClr val="D31B1F"/>
                </a:solidFill>
              </a:rPr>
              <a:t>.</a:t>
            </a:r>
          </a:p>
          <a:p>
            <a:pPr marL="0" indent="0">
              <a:buNone/>
              <a:tabLst>
                <a:tab pos="180975" algn="l"/>
              </a:tabLst>
            </a:pP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ko-KR" altLang="en-US" sz="1200" dirty="0">
                <a:solidFill>
                  <a:schemeClr val="tx1"/>
                </a:solidFill>
              </a:rPr>
              <a:t>몬스터 각각의 </a:t>
            </a:r>
            <a:r>
              <a:rPr lang="ko-KR" altLang="en-US" sz="1200" b="1" dirty="0">
                <a:solidFill>
                  <a:srgbClr val="D31B1F"/>
                </a:solidFill>
              </a:rPr>
              <a:t>패턴</a:t>
            </a:r>
            <a:r>
              <a:rPr lang="en-US" altLang="ko-KR" sz="1200" b="1" dirty="0">
                <a:solidFill>
                  <a:srgbClr val="D31B1F"/>
                </a:solidFill>
              </a:rPr>
              <a:t>(</a:t>
            </a:r>
            <a:r>
              <a:rPr lang="ko-KR" altLang="en-US" sz="1200" b="1" dirty="0">
                <a:solidFill>
                  <a:srgbClr val="D31B1F"/>
                </a:solidFill>
              </a:rPr>
              <a:t>모션</a:t>
            </a:r>
            <a:r>
              <a:rPr lang="en-US" altLang="ko-KR" sz="1200" b="1" dirty="0">
                <a:solidFill>
                  <a:srgbClr val="D31B1F"/>
                </a:solidFill>
              </a:rPr>
              <a:t>)</a:t>
            </a:r>
            <a:r>
              <a:rPr lang="ko-KR" altLang="en-US" sz="1200" b="1" dirty="0">
                <a:solidFill>
                  <a:srgbClr val="D31B1F"/>
                </a:solidFill>
              </a:rPr>
              <a:t>과 </a:t>
            </a:r>
            <a:r>
              <a:rPr lang="en-US" altLang="ko-KR" sz="1200" b="1" dirty="0">
                <a:solidFill>
                  <a:srgbClr val="D31B1F"/>
                </a:solidFill>
              </a:rPr>
              <a:t>HP</a:t>
            </a:r>
            <a:r>
              <a:rPr lang="ko-KR" altLang="en-US" sz="1200" b="1" dirty="0">
                <a:solidFill>
                  <a:srgbClr val="D31B1F"/>
                </a:solidFill>
              </a:rPr>
              <a:t>를 확인 할 수 있도록</a:t>
            </a:r>
            <a:r>
              <a:rPr lang="ko-KR" altLang="en-US" sz="1200" dirty="0">
                <a:solidFill>
                  <a:schemeClr val="tx1"/>
                </a:solidFill>
              </a:rPr>
              <a:t> 구분하여 배치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9" name="내용 개체 틀 25"/>
          <p:cNvSpPr txBox="1">
            <a:spLocks/>
          </p:cNvSpPr>
          <p:nvPr/>
        </p:nvSpPr>
        <p:spPr>
          <a:xfrm>
            <a:off x="8748017" y="4685232"/>
            <a:ext cx="3258561" cy="1386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 algn="ctr">
            <a:solidFill>
              <a:schemeClr val="tx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  <a:tabLst>
                <a:tab pos="180975" algn="l"/>
              </a:tabLst>
            </a:pP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ko-KR" altLang="en-US" sz="1200" dirty="0">
                <a:solidFill>
                  <a:schemeClr val="tx1"/>
                </a:solidFill>
              </a:rPr>
              <a:t>공격에 대한 긍정적인 피드백 → 스킬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0" indent="0">
              <a:lnSpc>
                <a:spcPct val="100000"/>
              </a:lnSpc>
              <a:buNone/>
              <a:tabLst>
                <a:tab pos="180975" algn="l"/>
              </a:tabLst>
            </a:pP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ko-KR" altLang="en-US" sz="1200" dirty="0">
                <a:solidFill>
                  <a:schemeClr val="tx1"/>
                </a:solidFill>
              </a:rPr>
              <a:t>방어에 대한 긍정적인 피드백 → 반격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0" indent="0">
              <a:buNone/>
              <a:tabLst>
                <a:tab pos="180975" algn="l"/>
              </a:tabLst>
            </a:pP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ko-KR" altLang="en-US" sz="1200" b="1" dirty="0">
                <a:solidFill>
                  <a:srgbClr val="D31B1F"/>
                </a:solidFill>
              </a:rPr>
              <a:t>꾸준히 닳는 </a:t>
            </a:r>
            <a:r>
              <a:rPr lang="en-US" altLang="ko-KR" sz="1200" b="1" dirty="0">
                <a:solidFill>
                  <a:srgbClr val="D31B1F"/>
                </a:solidFill>
              </a:rPr>
              <a:t>HP </a:t>
            </a:r>
            <a:r>
              <a:rPr lang="ko-KR" altLang="en-US" sz="1200" b="1" dirty="0">
                <a:solidFill>
                  <a:srgbClr val="D31B1F"/>
                </a:solidFill>
              </a:rPr>
              <a:t>를 적을 처치 하여 회복 하고</a:t>
            </a:r>
            <a:r>
              <a:rPr lang="en-US" altLang="ko-KR" sz="1200" b="1" dirty="0">
                <a:solidFill>
                  <a:srgbClr val="D31B1F"/>
                </a:solidFill>
              </a:rPr>
              <a:t>, </a:t>
            </a:r>
            <a:r>
              <a:rPr lang="ko-KR" altLang="en-US" sz="1200" b="1" dirty="0">
                <a:solidFill>
                  <a:srgbClr val="D31B1F"/>
                </a:solidFill>
              </a:rPr>
              <a:t>적의 공격으로 큰 피해를 입지 않도록 방어</a:t>
            </a:r>
            <a:r>
              <a:rPr lang="en-US" altLang="ko-KR" sz="1200" b="1" dirty="0">
                <a:solidFill>
                  <a:srgbClr val="D31B1F"/>
                </a:solidFill>
              </a:rPr>
              <a:t>.</a:t>
            </a:r>
            <a:r>
              <a:rPr lang="ko-KR" altLang="en-US" sz="1200" b="1" dirty="0">
                <a:solidFill>
                  <a:srgbClr val="D31B1F"/>
                </a:solidFill>
              </a:rPr>
              <a:t> </a:t>
            </a:r>
            <a:r>
              <a:rPr lang="en-US" altLang="ko-KR" sz="1200" b="1" dirty="0">
                <a:solidFill>
                  <a:srgbClr val="D31B1F"/>
                </a:solidFill>
              </a:rPr>
              <a:t>  </a:t>
            </a:r>
          </a:p>
        </p:txBody>
      </p:sp>
      <p:grpSp>
        <p:nvGrpSpPr>
          <p:cNvPr id="2049" name="그룹 2048"/>
          <p:cNvGrpSpPr/>
          <p:nvPr/>
        </p:nvGrpSpPr>
        <p:grpSpPr>
          <a:xfrm>
            <a:off x="260117" y="3149340"/>
            <a:ext cx="4604402" cy="2309541"/>
            <a:chOff x="192304" y="1211448"/>
            <a:chExt cx="4604402" cy="2309541"/>
          </a:xfrm>
        </p:grpSpPr>
        <p:grpSp>
          <p:nvGrpSpPr>
            <p:cNvPr id="4" name="그룹 3"/>
            <p:cNvGrpSpPr>
              <a:grpSpLocks noChangeAspect="1"/>
            </p:cNvGrpSpPr>
            <p:nvPr/>
          </p:nvGrpSpPr>
          <p:grpSpPr>
            <a:xfrm>
              <a:off x="194004" y="1211448"/>
              <a:ext cx="4602702" cy="2309541"/>
              <a:chOff x="301925" y="969280"/>
              <a:chExt cx="5163045" cy="2590710"/>
            </a:xfrm>
          </p:grpSpPr>
          <p:pic>
            <p:nvPicPr>
              <p:cNvPr id="20" name="그림 19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54" r="1363"/>
              <a:stretch/>
            </p:blipFill>
            <p:spPr>
              <a:xfrm>
                <a:off x="301925" y="969280"/>
                <a:ext cx="5163045" cy="2590710"/>
              </a:xfrm>
              <a:prstGeom prst="rect">
                <a:avLst/>
              </a:prstGeom>
            </p:spPr>
          </p:pic>
          <p:pic>
            <p:nvPicPr>
              <p:cNvPr id="21" name="그림 20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445" t="833" r="17777" b="21771"/>
              <a:stretch/>
            </p:blipFill>
            <p:spPr>
              <a:xfrm>
                <a:off x="1961561" y="991028"/>
                <a:ext cx="2614612" cy="2005097"/>
              </a:xfrm>
              <a:prstGeom prst="rect">
                <a:avLst/>
              </a:prstGeom>
            </p:spPr>
          </p:pic>
        </p:grpSp>
        <p:sp>
          <p:nvSpPr>
            <p:cNvPr id="22" name="내용 개체 틀 25"/>
            <p:cNvSpPr txBox="1">
              <a:spLocks/>
            </p:cNvSpPr>
            <p:nvPr/>
          </p:nvSpPr>
          <p:spPr>
            <a:xfrm>
              <a:off x="1256127" y="1230835"/>
              <a:ext cx="2637143" cy="354059"/>
            </a:xfrm>
            <a:prstGeom prst="rect">
              <a:avLst/>
            </a:prstGeom>
            <a:solidFill>
              <a:srgbClr val="D31B1F">
                <a:alpha val="25000"/>
              </a:srgbClr>
            </a:solidFill>
            <a:ln w="12700" cap="flat" cmpd="sng" algn="ctr">
              <a:solidFill>
                <a:schemeClr val="tx1"/>
              </a:solidFill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 marL="228600" indent="-228600" algn="l" defTabSz="914400" rtl="0" eaLnBrk="1" latinLnBrk="0" hangingPunct="1">
                <a:lnSpc>
                  <a:spcPct val="15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0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0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endParaRPr lang="en-US" altLang="ko-KR" dirty="0">
                <a:solidFill>
                  <a:schemeClr val="tx1"/>
                </a:solidFill>
              </a:endParaRPr>
            </a:p>
          </p:txBody>
        </p:sp>
        <p:sp>
          <p:nvSpPr>
            <p:cNvPr id="25" name="내용 개체 틀 25"/>
            <p:cNvSpPr txBox="1">
              <a:spLocks/>
            </p:cNvSpPr>
            <p:nvPr/>
          </p:nvSpPr>
          <p:spPr>
            <a:xfrm>
              <a:off x="4176994" y="2080121"/>
              <a:ext cx="619712" cy="1420806"/>
            </a:xfrm>
            <a:prstGeom prst="rect">
              <a:avLst/>
            </a:prstGeom>
            <a:solidFill>
              <a:srgbClr val="D31B1F">
                <a:alpha val="25000"/>
              </a:srgbClr>
            </a:solidFill>
            <a:ln w="12700" cap="flat" cmpd="sng" algn="ctr">
              <a:solidFill>
                <a:schemeClr val="tx1"/>
              </a:solidFill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 marL="228600" indent="-228600" algn="l" defTabSz="914400" rtl="0" eaLnBrk="1" latinLnBrk="0" hangingPunct="1">
                <a:lnSpc>
                  <a:spcPct val="15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0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0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endParaRPr lang="en-US" altLang="ko-KR" dirty="0">
                <a:solidFill>
                  <a:schemeClr val="tx1"/>
                </a:solidFill>
              </a:endParaRPr>
            </a:p>
          </p:txBody>
        </p:sp>
        <p:sp>
          <p:nvSpPr>
            <p:cNvPr id="27" name="내용 개체 틀 25"/>
            <p:cNvSpPr txBox="1">
              <a:spLocks/>
            </p:cNvSpPr>
            <p:nvPr/>
          </p:nvSpPr>
          <p:spPr>
            <a:xfrm>
              <a:off x="192304" y="2816104"/>
              <a:ext cx="571267" cy="679545"/>
            </a:xfrm>
            <a:prstGeom prst="rect">
              <a:avLst/>
            </a:prstGeom>
            <a:solidFill>
              <a:srgbClr val="D31B1F">
                <a:alpha val="25000"/>
              </a:srgbClr>
            </a:solidFill>
            <a:ln w="12700" cap="flat" cmpd="sng" algn="ctr">
              <a:solidFill>
                <a:schemeClr val="tx1"/>
              </a:solidFill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 marL="228600" indent="-228600" algn="l" defTabSz="914400" rtl="0" eaLnBrk="1" latinLnBrk="0" hangingPunct="1">
                <a:lnSpc>
                  <a:spcPct val="15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0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0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endParaRPr lang="en-US" altLang="ko-KR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28" name="꺾인 연결선 27"/>
          <p:cNvCxnSpPr>
            <a:stCxn id="27" idx="3"/>
            <a:endCxn id="25" idx="1"/>
          </p:cNvCxnSpPr>
          <p:nvPr/>
        </p:nvCxnSpPr>
        <p:spPr>
          <a:xfrm flipV="1">
            <a:off x="831384" y="4728416"/>
            <a:ext cx="3413423" cy="365353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꺾인 연결선 22"/>
          <p:cNvCxnSpPr>
            <a:stCxn id="22" idx="3"/>
            <a:endCxn id="5" idx="1"/>
          </p:cNvCxnSpPr>
          <p:nvPr/>
        </p:nvCxnSpPr>
        <p:spPr>
          <a:xfrm flipV="1">
            <a:off x="3961083" y="3338340"/>
            <a:ext cx="1193673" cy="7417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꺾인 연결선 25"/>
          <p:cNvCxnSpPr>
            <a:stCxn id="25" idx="3"/>
            <a:endCxn id="6" idx="1"/>
          </p:cNvCxnSpPr>
          <p:nvPr/>
        </p:nvCxnSpPr>
        <p:spPr>
          <a:xfrm>
            <a:off x="4864519" y="4728416"/>
            <a:ext cx="288661" cy="145816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/>
          <p:cNvSpPr/>
          <p:nvPr/>
        </p:nvSpPr>
        <p:spPr>
          <a:xfrm>
            <a:off x="192304" y="984773"/>
            <a:ext cx="11814274" cy="594000"/>
          </a:xfrm>
          <a:prstGeom prst="rect">
            <a:avLst/>
          </a:prstGeom>
          <a:solidFill>
            <a:srgbClr val="D9DFD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tx1"/>
                </a:solidFill>
              </a:rPr>
              <a:t> </a:t>
            </a:r>
            <a:r>
              <a:rPr lang="ko-KR" altLang="en-US" sz="1400" b="1" dirty="0">
                <a:solidFill>
                  <a:srgbClr val="D31B1F"/>
                </a:solidFill>
              </a:rPr>
              <a:t>타이밍을 재는 것에 긍정적인 피드백 부여</a:t>
            </a:r>
            <a:r>
              <a:rPr lang="en-US" altLang="ko-KR" sz="1400" b="1" dirty="0">
                <a:solidFill>
                  <a:srgbClr val="D31B1F"/>
                </a:solidFill>
              </a:rPr>
              <a:t>.</a:t>
            </a:r>
            <a:r>
              <a:rPr lang="ko-KR" altLang="en-US" sz="1400" b="1" dirty="0">
                <a:solidFill>
                  <a:srgbClr val="D31B1F"/>
                </a:solidFill>
              </a:rPr>
              <a:t>이를 보조 하는 다른 시스템으로 강화</a:t>
            </a:r>
            <a:r>
              <a:rPr lang="en-US" altLang="ko-KR" sz="1400" b="1" dirty="0">
                <a:solidFill>
                  <a:srgbClr val="D31B1F"/>
                </a:solidFill>
              </a:rPr>
              <a:t>.</a:t>
            </a:r>
          </a:p>
        </p:txBody>
      </p:sp>
      <p:sp>
        <p:nvSpPr>
          <p:cNvPr id="37" name="내용 개체 틀 25"/>
          <p:cNvSpPr txBox="1">
            <a:spLocks/>
          </p:cNvSpPr>
          <p:nvPr/>
        </p:nvSpPr>
        <p:spPr>
          <a:xfrm>
            <a:off x="192303" y="1571645"/>
            <a:ext cx="11814275" cy="1343435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tabLst>
                <a:tab pos="180975" algn="l"/>
              </a:tabLst>
            </a:pPr>
            <a:r>
              <a:rPr lang="ko-KR" altLang="en-US" dirty="0">
                <a:solidFill>
                  <a:schemeClr val="tx1"/>
                </a:solidFill>
              </a:rPr>
              <a:t> 타이밍을 학습 하는 것은 다른 게임과 일상생활</a:t>
            </a:r>
            <a:r>
              <a:rPr lang="en-US" altLang="ko-KR" dirty="0">
                <a:solidFill>
                  <a:schemeClr val="tx1"/>
                </a:solidFill>
              </a:rPr>
              <a:t>,</a:t>
            </a:r>
            <a:r>
              <a:rPr lang="ko-KR" altLang="en-US" dirty="0">
                <a:solidFill>
                  <a:schemeClr val="tx1"/>
                </a:solidFill>
              </a:rPr>
              <a:t> 운동에서 </a:t>
            </a:r>
            <a:r>
              <a:rPr lang="ko-KR" altLang="en-US" b="1" dirty="0">
                <a:solidFill>
                  <a:srgbClr val="D31B1F"/>
                </a:solidFill>
              </a:rPr>
              <a:t>쉽게 찾아 볼 수 있는 소재</a:t>
            </a:r>
            <a:r>
              <a:rPr lang="en-US" altLang="ko-KR" b="1" dirty="0">
                <a:solidFill>
                  <a:srgbClr val="D31B1F"/>
                </a:solidFill>
              </a:rPr>
              <a:t>.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해당 게임은 이것에 캐릭터와 </a:t>
            </a:r>
            <a:r>
              <a:rPr lang="en-US" altLang="ko-KR" dirty="0">
                <a:solidFill>
                  <a:schemeClr val="tx1"/>
                </a:solidFill>
              </a:rPr>
              <a:t>HP, </a:t>
            </a:r>
            <a:r>
              <a:rPr lang="ko-KR" altLang="en-US" dirty="0">
                <a:solidFill>
                  <a:schemeClr val="tx1"/>
                </a:solidFill>
              </a:rPr>
              <a:t>몬스터 등으로 의미를 부여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한 뒤 </a:t>
            </a:r>
            <a:r>
              <a:rPr lang="ko-KR" altLang="en-US" b="1" dirty="0">
                <a:solidFill>
                  <a:srgbClr val="D31B1F"/>
                </a:solidFill>
              </a:rPr>
              <a:t>공격과 방어라는 행위를 통해 타이밍을 학습 하도록 만듦</a:t>
            </a:r>
            <a:r>
              <a:rPr lang="en-US" altLang="ko-KR" b="1" dirty="0">
                <a:solidFill>
                  <a:srgbClr val="D31B1F"/>
                </a:solidFill>
              </a:rPr>
              <a:t>.</a:t>
            </a:r>
          </a:p>
          <a:p>
            <a:pPr marL="0" indent="0">
              <a:buNone/>
              <a:tabLst>
                <a:tab pos="180975" algn="l"/>
              </a:tabLst>
            </a:pP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또한 </a:t>
            </a:r>
            <a:r>
              <a:rPr lang="ko-KR" altLang="en-US" b="1" dirty="0">
                <a:solidFill>
                  <a:srgbClr val="D31B1F"/>
                </a:solidFill>
              </a:rPr>
              <a:t>몰입 유도를 위해 </a:t>
            </a:r>
            <a:r>
              <a:rPr lang="en-US" altLang="ko-KR" b="1" dirty="0">
                <a:solidFill>
                  <a:srgbClr val="D31B1F"/>
                </a:solidFill>
              </a:rPr>
              <a:t>‘</a:t>
            </a:r>
            <a:r>
              <a:rPr lang="ko-KR" altLang="en-US" b="1" dirty="0">
                <a:solidFill>
                  <a:srgbClr val="D31B1F"/>
                </a:solidFill>
              </a:rPr>
              <a:t>반격</a:t>
            </a:r>
            <a:r>
              <a:rPr lang="en-US" altLang="ko-KR" b="1" dirty="0">
                <a:solidFill>
                  <a:srgbClr val="D31B1F"/>
                </a:solidFill>
              </a:rPr>
              <a:t>’</a:t>
            </a:r>
            <a:r>
              <a:rPr lang="ko-KR" altLang="en-US" b="1" dirty="0">
                <a:solidFill>
                  <a:srgbClr val="D31B1F"/>
                </a:solidFill>
              </a:rPr>
              <a:t>을 만들어</a:t>
            </a:r>
            <a:r>
              <a:rPr lang="ko-KR" altLang="en-US" dirty="0">
                <a:solidFill>
                  <a:schemeClr val="tx1"/>
                </a:solidFill>
              </a:rPr>
              <a:t> 유저들이 좀 더 정확한 타이밍에 방어를 조작 했을 때 긍정적인 피드백을 받도록 만들었음</a:t>
            </a:r>
            <a:r>
              <a:rPr lang="en-US" altLang="ko-KR" dirty="0">
                <a:solidFill>
                  <a:schemeClr val="tx1"/>
                </a:solidFill>
              </a:rPr>
              <a:t>.  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endParaRPr lang="en-US" altLang="ko-K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91199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198553" y="551705"/>
            <a:ext cx="11790247" cy="494162"/>
          </a:xfrm>
        </p:spPr>
        <p:txBody>
          <a:bodyPr/>
          <a:lstStyle/>
          <a:p>
            <a:r>
              <a:rPr lang="ko-KR" altLang="en-US" b="1" dirty="0"/>
              <a:t>게임 소개</a:t>
            </a:r>
            <a:endParaRPr lang="en-US" altLang="ko-KR" b="1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015726" y="0"/>
            <a:ext cx="8176274" cy="545260"/>
          </a:xfrm>
        </p:spPr>
        <p:txBody>
          <a:bodyPr/>
          <a:lstStyle/>
          <a:p>
            <a:r>
              <a:rPr lang="ko-KR" altLang="en-US" b="1" dirty="0"/>
              <a:t>쿠키 런</a:t>
            </a:r>
            <a:r>
              <a:rPr lang="en-US" altLang="ko-KR" b="1" dirty="0"/>
              <a:t>: </a:t>
            </a:r>
            <a:r>
              <a:rPr lang="ko-KR" altLang="en-US" b="1" dirty="0"/>
              <a:t>오븐 브레이크</a:t>
            </a:r>
          </a:p>
        </p:txBody>
      </p:sp>
      <p:sp>
        <p:nvSpPr>
          <p:cNvPr id="12" name="제목 2"/>
          <p:cNvSpPr txBox="1">
            <a:spLocks/>
          </p:cNvSpPr>
          <p:nvPr/>
        </p:nvSpPr>
        <p:spPr>
          <a:xfrm>
            <a:off x="192304" y="0"/>
            <a:ext cx="2783809" cy="54526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18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>
                <a:solidFill>
                  <a:schemeClr val="tx1"/>
                </a:solidFill>
              </a:rPr>
              <a:t>타 게임 분석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26" name="Picture 2" descr="Image result for 쿠키런 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5726" y="11705"/>
            <a:ext cx="540000" cy="533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7" name="표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8975911"/>
              </p:ext>
            </p:extLst>
          </p:nvPr>
        </p:nvGraphicFramePr>
        <p:xfrm>
          <a:off x="5811125" y="1045867"/>
          <a:ext cx="6177675" cy="121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9225">
                  <a:extLst>
                    <a:ext uri="{9D8B030D-6E8A-4147-A177-3AD203B41FA5}">
                      <a16:colId xmlns:a16="http://schemas.microsoft.com/office/drawing/2014/main" val="1318027162"/>
                    </a:ext>
                  </a:extLst>
                </a:gridCol>
                <a:gridCol w="2059225">
                  <a:extLst>
                    <a:ext uri="{9D8B030D-6E8A-4147-A177-3AD203B41FA5}">
                      <a16:colId xmlns:a16="http://schemas.microsoft.com/office/drawing/2014/main" val="77452217"/>
                    </a:ext>
                  </a:extLst>
                </a:gridCol>
                <a:gridCol w="2059225">
                  <a:extLst>
                    <a:ext uri="{9D8B030D-6E8A-4147-A177-3AD203B41FA5}">
                      <a16:colId xmlns:a16="http://schemas.microsoft.com/office/drawing/2014/main" val="2052613600"/>
                    </a:ext>
                  </a:extLst>
                </a:gridCol>
              </a:tblGrid>
              <a:tr h="2782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장르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FD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주요 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FD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BM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F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38685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</a:rPr>
                        <a:t>러닝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</a:rPr>
                        <a:t>캐릭터</a:t>
                      </a:r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</a:rPr>
                        <a:t>,</a:t>
                      </a:r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</a:rPr>
                        <a:t>러닝</a:t>
                      </a:r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</a:rPr>
                        <a:t>장애물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</a:rPr>
                        <a:t> 캐릭터</a:t>
                      </a:r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</a:rPr>
                        <a:t>펫</a:t>
                      </a:r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</a:rPr>
                        <a:t>보물</a:t>
                      </a:r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</a:rPr>
                        <a:t>스킨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13026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리뷰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FD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다운로드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FD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연령 제한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F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882145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</a:rPr>
                        <a:t>4.4(68</a:t>
                      </a:r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</a:rPr>
                        <a:t>만 건</a:t>
                      </a:r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</a:rPr>
                        <a:t>)</a:t>
                      </a:r>
                      <a:endParaRPr lang="ko-KR" altLang="en-US" sz="1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</a:rPr>
                        <a:t>1000</a:t>
                      </a:r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</a:rPr>
                        <a:t>만 이상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</a:rPr>
                        <a:t>전체 </a:t>
                      </a:r>
                      <a:r>
                        <a:rPr lang="ko-KR" altLang="en-US" sz="1400" b="0" dirty="0" err="1">
                          <a:solidFill>
                            <a:sysClr val="windowText" lastClr="000000"/>
                          </a:solidFill>
                        </a:rPr>
                        <a:t>이용가</a:t>
                      </a:r>
                      <a:endParaRPr lang="ko-KR" altLang="en-US" sz="1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4751086"/>
                  </a:ext>
                </a:extLst>
              </a:tr>
            </a:tbl>
          </a:graphicData>
        </a:graphic>
      </p:graphicFrame>
      <p:sp>
        <p:nvSpPr>
          <p:cNvPr id="28" name="내용 개체 틀 25"/>
          <p:cNvSpPr txBox="1">
            <a:spLocks/>
          </p:cNvSpPr>
          <p:nvPr/>
        </p:nvSpPr>
        <p:spPr>
          <a:xfrm>
            <a:off x="5791199" y="2409062"/>
            <a:ext cx="6177676" cy="1288311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olidFill>
                  <a:schemeClr val="tx1"/>
                </a:solidFill>
              </a:rPr>
              <a:t>점프와 슬라이딩으로 장애물을 피해 젤리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점수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r>
              <a:rPr lang="ko-KR" altLang="en-US" dirty="0">
                <a:solidFill>
                  <a:schemeClr val="tx1"/>
                </a:solidFill>
              </a:rPr>
              <a:t>를 획득하고 멀리 가기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  <a:p>
            <a:r>
              <a:rPr lang="ko-KR" altLang="en-US" dirty="0">
                <a:solidFill>
                  <a:schemeClr val="tx1"/>
                </a:solidFill>
              </a:rPr>
              <a:t>총 </a:t>
            </a:r>
            <a:r>
              <a:rPr lang="en-US" altLang="ko-KR" dirty="0">
                <a:solidFill>
                  <a:schemeClr val="tx1"/>
                </a:solidFill>
              </a:rPr>
              <a:t>250</a:t>
            </a:r>
            <a:r>
              <a:rPr lang="ko-KR" altLang="en-US" dirty="0">
                <a:solidFill>
                  <a:schemeClr val="tx1"/>
                </a:solidFill>
              </a:rPr>
              <a:t>여 개의 캐릭터와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펫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보물을 모으고 성장 시키며 다양한 콘텐츠 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이어 달리기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우정 런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각 캐릭터 별 퀘스트</a:t>
            </a:r>
            <a:r>
              <a:rPr lang="en-US" altLang="ko-KR" dirty="0">
                <a:solidFill>
                  <a:schemeClr val="tx1"/>
                </a:solidFill>
              </a:rPr>
              <a:t>) </a:t>
            </a:r>
            <a:r>
              <a:rPr lang="ko-KR" altLang="en-US" dirty="0">
                <a:solidFill>
                  <a:schemeClr val="tx1"/>
                </a:solidFill>
              </a:rPr>
              <a:t>등 꾸준히 즐길 수 있는 게임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4" name="내용 개체 틀 25"/>
          <p:cNvSpPr txBox="1">
            <a:spLocks/>
          </p:cNvSpPr>
          <p:nvPr/>
        </p:nvSpPr>
        <p:spPr>
          <a:xfrm>
            <a:off x="192304" y="3761676"/>
            <a:ext cx="3409753" cy="326375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ko-KR" altLang="en-US" b="1" dirty="0">
                <a:solidFill>
                  <a:schemeClr val="tx1"/>
                </a:solidFill>
              </a:rPr>
              <a:t>플레이 규칙 설명</a:t>
            </a:r>
            <a:r>
              <a:rPr lang="en-US" altLang="ko-KR" b="1" dirty="0">
                <a:solidFill>
                  <a:schemeClr val="tx1"/>
                </a:solidFill>
              </a:rPr>
              <a:t>.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5" name="내용 개체 틀 25"/>
          <p:cNvSpPr txBox="1">
            <a:spLocks/>
          </p:cNvSpPr>
          <p:nvPr/>
        </p:nvSpPr>
        <p:spPr>
          <a:xfrm>
            <a:off x="5803899" y="4069842"/>
            <a:ext cx="6177675" cy="259804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 algn="ctr">
            <a:solidFill>
              <a:schemeClr val="tx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6700" indent="-266700">
              <a:buFont typeface="+mj-ea"/>
              <a:buAutoNum type="circleNumDbPlain"/>
              <a:tabLst>
                <a:tab pos="180975" algn="l"/>
              </a:tabLst>
            </a:pPr>
            <a:r>
              <a:rPr lang="ko-KR" altLang="en-US" dirty="0">
                <a:solidFill>
                  <a:schemeClr val="tx1"/>
                </a:solidFill>
              </a:rPr>
              <a:t>지속적으로 플레이어 </a:t>
            </a:r>
            <a:r>
              <a:rPr lang="en-US" altLang="ko-KR" dirty="0">
                <a:solidFill>
                  <a:schemeClr val="tx1"/>
                </a:solidFill>
              </a:rPr>
              <a:t>HP </a:t>
            </a:r>
            <a:r>
              <a:rPr lang="ko-KR" altLang="en-US" dirty="0">
                <a:solidFill>
                  <a:schemeClr val="tx1"/>
                </a:solidFill>
              </a:rPr>
              <a:t>감소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  <a:p>
            <a:pPr marL="457200" lvl="1" indent="0">
              <a:buNone/>
              <a:tabLst>
                <a:tab pos="180975" algn="l"/>
              </a:tabLst>
            </a:pPr>
            <a:r>
              <a:rPr lang="ko-KR" altLang="en-US" dirty="0">
                <a:solidFill>
                  <a:schemeClr val="tx1"/>
                </a:solidFill>
              </a:rPr>
              <a:t>보통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아이템을 제외 하면 </a:t>
            </a:r>
            <a:r>
              <a:rPr lang="en-US" altLang="ko-KR" dirty="0">
                <a:solidFill>
                  <a:schemeClr val="tx1"/>
                </a:solidFill>
              </a:rPr>
              <a:t>HP </a:t>
            </a:r>
            <a:r>
              <a:rPr lang="ko-KR" altLang="en-US" dirty="0">
                <a:solidFill>
                  <a:schemeClr val="tx1"/>
                </a:solidFill>
              </a:rPr>
              <a:t>회복 방법이 없음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HP</a:t>
            </a:r>
            <a:r>
              <a:rPr lang="ko-KR" altLang="en-US" dirty="0">
                <a:solidFill>
                  <a:schemeClr val="tx1"/>
                </a:solidFill>
              </a:rPr>
              <a:t>량에 따라 최대 거리가 정해짐</a:t>
            </a:r>
            <a:endParaRPr lang="en-US" altLang="ko-KR" dirty="0">
              <a:solidFill>
                <a:schemeClr val="tx1"/>
              </a:solidFill>
            </a:endParaRPr>
          </a:p>
          <a:p>
            <a:pPr marL="257175" indent="-257175">
              <a:buFont typeface="+mj-ea"/>
              <a:buAutoNum type="circleNumDbPlain"/>
              <a:tabLst>
                <a:tab pos="714375" algn="l"/>
              </a:tabLst>
            </a:pPr>
            <a:r>
              <a:rPr lang="ko-KR" altLang="en-US" dirty="0">
                <a:solidFill>
                  <a:schemeClr val="tx1"/>
                </a:solidFill>
              </a:rPr>
              <a:t>장애물에 부딪히면  </a:t>
            </a:r>
            <a:r>
              <a:rPr lang="en-US" altLang="ko-KR" dirty="0">
                <a:solidFill>
                  <a:schemeClr val="tx1"/>
                </a:solidFill>
              </a:rPr>
              <a:t>HP </a:t>
            </a:r>
            <a:r>
              <a:rPr lang="ko-KR" altLang="en-US" dirty="0">
                <a:solidFill>
                  <a:schemeClr val="tx1"/>
                </a:solidFill>
              </a:rPr>
              <a:t>감소</a:t>
            </a:r>
            <a:endParaRPr lang="en-US" altLang="ko-KR" dirty="0">
              <a:solidFill>
                <a:schemeClr val="tx1"/>
              </a:solidFill>
            </a:endParaRPr>
          </a:p>
          <a:p>
            <a:pPr marL="714375" lvl="1" indent="-257175">
              <a:buFont typeface="+mj-ea"/>
              <a:buAutoNum type="circleNumDbPlain"/>
              <a:tabLst>
                <a:tab pos="714375" algn="l"/>
              </a:tabLst>
            </a:pPr>
            <a:r>
              <a:rPr lang="ko-KR" altLang="en-US" dirty="0">
                <a:solidFill>
                  <a:schemeClr val="tx1"/>
                </a:solidFill>
              </a:rPr>
              <a:t>거대화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돌진 등 장애물을 부술 수 있게 해주는 아이템이 존재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  <a:p>
            <a:pPr marL="714375" lvl="1" indent="-257175">
              <a:buFont typeface="+mj-ea"/>
              <a:buAutoNum type="circleNumDbPlain"/>
              <a:tabLst>
                <a:tab pos="714375" algn="l"/>
              </a:tabLst>
            </a:pPr>
            <a:r>
              <a:rPr lang="ko-KR" altLang="en-US" dirty="0">
                <a:solidFill>
                  <a:schemeClr val="tx1"/>
                </a:solidFill>
              </a:rPr>
              <a:t>장애물 마다 타이밍 차이는 있으나 점프</a:t>
            </a:r>
            <a:r>
              <a:rPr lang="en-US" altLang="ko-KR" dirty="0">
                <a:solidFill>
                  <a:schemeClr val="tx1"/>
                </a:solidFill>
              </a:rPr>
              <a:t>, 2</a:t>
            </a:r>
            <a:r>
              <a:rPr lang="ko-KR" altLang="en-US" dirty="0">
                <a:solidFill>
                  <a:schemeClr val="tx1"/>
                </a:solidFill>
              </a:rPr>
              <a:t>단 점프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슬라이딩 등 요구 조작 명확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endParaRPr lang="en-US" altLang="ko-KR" dirty="0">
              <a:solidFill>
                <a:schemeClr val="tx1"/>
              </a:solidFill>
            </a:endParaRPr>
          </a:p>
        </p:txBody>
      </p:sp>
      <p:pic>
        <p:nvPicPr>
          <p:cNvPr id="1028" name="Picture 4" descr="Image result for 쿠키 런 마라 맛 쿠키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515" y="1052312"/>
            <a:ext cx="4697196" cy="2622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10" descr="Image result for ì¿ í¤ë°">
            <a:extLst>
              <a:ext uri="{FF2B5EF4-FFF2-40B4-BE49-F238E27FC236}">
                <a16:creationId xmlns:a16="http://schemas.microsoft.com/office/drawing/2014/main" id="{AECBBF84-2768-4F49-BFEB-1D57DFA570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515" y="4069842"/>
            <a:ext cx="4697196" cy="2579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14017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198553" y="551705"/>
            <a:ext cx="11790247" cy="494162"/>
          </a:xfrm>
        </p:spPr>
        <p:txBody>
          <a:bodyPr/>
          <a:lstStyle/>
          <a:p>
            <a:r>
              <a:rPr lang="ko-KR" altLang="en-US" b="1" dirty="0"/>
              <a:t>플레이 화면 </a:t>
            </a:r>
            <a:r>
              <a:rPr lang="en-US" altLang="ko-KR" b="1" dirty="0"/>
              <a:t>UI </a:t>
            </a:r>
            <a:r>
              <a:rPr lang="ko-KR" altLang="en-US" b="1" dirty="0"/>
              <a:t>설명</a:t>
            </a:r>
            <a:endParaRPr lang="en-US" altLang="ko-KR" b="1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015726" y="0"/>
            <a:ext cx="8176274" cy="545260"/>
          </a:xfrm>
        </p:spPr>
        <p:txBody>
          <a:bodyPr/>
          <a:lstStyle/>
          <a:p>
            <a:r>
              <a:rPr lang="ko-KR" altLang="en-US" b="1" dirty="0"/>
              <a:t>쿠키 런</a:t>
            </a:r>
            <a:r>
              <a:rPr lang="en-US" altLang="ko-KR" b="1" dirty="0"/>
              <a:t>: </a:t>
            </a:r>
            <a:r>
              <a:rPr lang="ko-KR" altLang="en-US" b="1" dirty="0"/>
              <a:t>오븐 브레이크</a:t>
            </a:r>
          </a:p>
        </p:txBody>
      </p:sp>
      <p:sp>
        <p:nvSpPr>
          <p:cNvPr id="12" name="제목 2"/>
          <p:cNvSpPr txBox="1">
            <a:spLocks/>
          </p:cNvSpPr>
          <p:nvPr/>
        </p:nvSpPr>
        <p:spPr>
          <a:xfrm>
            <a:off x="192304" y="0"/>
            <a:ext cx="2783809" cy="54526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18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>
                <a:solidFill>
                  <a:schemeClr val="tx1"/>
                </a:solidFill>
              </a:rPr>
              <a:t>타 게임 분석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26" name="Picture 2" descr="Image result for 쿠키런 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5726" y="11705"/>
            <a:ext cx="540000" cy="531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모서리가 둥근 직사각형 10"/>
          <p:cNvSpPr/>
          <p:nvPr/>
        </p:nvSpPr>
        <p:spPr>
          <a:xfrm>
            <a:off x="179056" y="2224954"/>
            <a:ext cx="2052000" cy="306000"/>
          </a:xfrm>
          <a:prstGeom prst="roundRect">
            <a:avLst/>
          </a:prstGeom>
          <a:solidFill>
            <a:srgbClr val="D9DFD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 dirty="0">
                <a:solidFill>
                  <a:schemeClr val="tx1"/>
                </a:solidFill>
              </a:rPr>
              <a:t>[2] </a:t>
            </a:r>
            <a:r>
              <a:rPr lang="ko-KR" altLang="en-US" sz="1200" b="1" dirty="0">
                <a:solidFill>
                  <a:schemeClr val="tx1"/>
                </a:solidFill>
              </a:rPr>
              <a:t>획득 코인</a:t>
            </a:r>
            <a:r>
              <a:rPr lang="en-US" altLang="ko-KR" sz="1200" b="1" dirty="0">
                <a:solidFill>
                  <a:schemeClr val="tx1"/>
                </a:solidFill>
              </a:rPr>
              <a:t>, </a:t>
            </a:r>
            <a:r>
              <a:rPr lang="ko-KR" altLang="en-US" sz="1200" b="1" dirty="0">
                <a:solidFill>
                  <a:schemeClr val="tx1"/>
                </a:solidFill>
              </a:rPr>
              <a:t>노란 곰 젤리</a:t>
            </a:r>
            <a:r>
              <a:rPr lang="en-US" altLang="ko-KR" sz="1200" b="1" dirty="0">
                <a:solidFill>
                  <a:schemeClr val="tx1"/>
                </a:solidFill>
              </a:rPr>
              <a:t>.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34" name="모서리가 둥근 직사각형 33"/>
          <p:cNvSpPr/>
          <p:nvPr/>
        </p:nvSpPr>
        <p:spPr>
          <a:xfrm>
            <a:off x="194203" y="3068906"/>
            <a:ext cx="2036852" cy="306000"/>
          </a:xfrm>
          <a:prstGeom prst="roundRect">
            <a:avLst/>
          </a:prstGeom>
          <a:solidFill>
            <a:srgbClr val="D9DFD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 dirty="0">
                <a:solidFill>
                  <a:schemeClr val="tx1"/>
                </a:solidFill>
              </a:rPr>
              <a:t>[3] </a:t>
            </a:r>
            <a:r>
              <a:rPr lang="ko-KR" altLang="en-US" sz="1200" b="1" dirty="0">
                <a:solidFill>
                  <a:schemeClr val="tx1"/>
                </a:solidFill>
              </a:rPr>
              <a:t>퀘스트</a:t>
            </a:r>
          </a:p>
        </p:txBody>
      </p:sp>
      <p:sp>
        <p:nvSpPr>
          <p:cNvPr id="36" name="모서리가 둥근 직사각형 35"/>
          <p:cNvSpPr/>
          <p:nvPr/>
        </p:nvSpPr>
        <p:spPr>
          <a:xfrm>
            <a:off x="194203" y="1833002"/>
            <a:ext cx="2052000" cy="306000"/>
          </a:xfrm>
          <a:prstGeom prst="roundRect">
            <a:avLst/>
          </a:prstGeom>
          <a:solidFill>
            <a:srgbClr val="D9DFD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 dirty="0">
                <a:solidFill>
                  <a:schemeClr val="tx1"/>
                </a:solidFill>
              </a:rPr>
              <a:t>[1] </a:t>
            </a:r>
            <a:r>
              <a:rPr lang="ko-KR" altLang="en-US" sz="1200" b="1" dirty="0">
                <a:solidFill>
                  <a:schemeClr val="tx1"/>
                </a:solidFill>
              </a:rPr>
              <a:t>알파벳 획득 상황</a:t>
            </a:r>
          </a:p>
        </p:txBody>
      </p:sp>
      <p:sp>
        <p:nvSpPr>
          <p:cNvPr id="40" name="모서리가 둥근 직사각형 39"/>
          <p:cNvSpPr/>
          <p:nvPr/>
        </p:nvSpPr>
        <p:spPr>
          <a:xfrm>
            <a:off x="3106091" y="1716285"/>
            <a:ext cx="1586948" cy="306000"/>
          </a:xfrm>
          <a:prstGeom prst="roundRect">
            <a:avLst/>
          </a:prstGeom>
          <a:solidFill>
            <a:srgbClr val="D9DFD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 dirty="0">
                <a:solidFill>
                  <a:schemeClr val="tx1"/>
                </a:solidFill>
              </a:rPr>
              <a:t>[9]</a:t>
            </a:r>
            <a:r>
              <a:rPr lang="ko-KR" altLang="en-US" sz="1200" b="1" dirty="0">
                <a:solidFill>
                  <a:schemeClr val="tx1"/>
                </a:solidFill>
              </a:rPr>
              <a:t>캐릭터 </a:t>
            </a:r>
            <a:r>
              <a:rPr lang="en-US" altLang="ko-KR" sz="1200" b="1" dirty="0">
                <a:solidFill>
                  <a:schemeClr val="tx1"/>
                </a:solidFill>
              </a:rPr>
              <a:t>HP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47" name="모서리가 둥근 직사각형 46"/>
          <p:cNvSpPr/>
          <p:nvPr/>
        </p:nvSpPr>
        <p:spPr>
          <a:xfrm>
            <a:off x="5136763" y="1684377"/>
            <a:ext cx="2021193" cy="306000"/>
          </a:xfrm>
          <a:prstGeom prst="roundRect">
            <a:avLst/>
          </a:prstGeom>
          <a:solidFill>
            <a:srgbClr val="D9DFD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 dirty="0">
                <a:solidFill>
                  <a:schemeClr val="tx1"/>
                </a:solidFill>
              </a:rPr>
              <a:t>[8] </a:t>
            </a:r>
            <a:r>
              <a:rPr lang="ko-KR" altLang="en-US" sz="1200" b="1" dirty="0">
                <a:solidFill>
                  <a:schemeClr val="tx1"/>
                </a:solidFill>
              </a:rPr>
              <a:t>현재 점수와 최고 점수</a:t>
            </a:r>
          </a:p>
        </p:txBody>
      </p:sp>
      <p:sp>
        <p:nvSpPr>
          <p:cNvPr id="32" name="모서리가 둥근 직사각형 31"/>
          <p:cNvSpPr/>
          <p:nvPr/>
        </p:nvSpPr>
        <p:spPr>
          <a:xfrm>
            <a:off x="201777" y="4284367"/>
            <a:ext cx="2036852" cy="306000"/>
          </a:xfrm>
          <a:prstGeom prst="roundRect">
            <a:avLst/>
          </a:prstGeom>
          <a:solidFill>
            <a:srgbClr val="D9DFD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 dirty="0">
                <a:solidFill>
                  <a:schemeClr val="tx1"/>
                </a:solidFill>
              </a:rPr>
              <a:t>[5] </a:t>
            </a:r>
            <a:r>
              <a:rPr lang="ko-KR" altLang="en-US" sz="1200" b="1" dirty="0">
                <a:solidFill>
                  <a:schemeClr val="tx1"/>
                </a:solidFill>
              </a:rPr>
              <a:t>점프 조작</a:t>
            </a:r>
          </a:p>
        </p:txBody>
      </p:sp>
      <p:grpSp>
        <p:nvGrpSpPr>
          <p:cNvPr id="153" name="그룹 152"/>
          <p:cNvGrpSpPr/>
          <p:nvPr/>
        </p:nvGrpSpPr>
        <p:grpSpPr>
          <a:xfrm>
            <a:off x="2472058" y="2321936"/>
            <a:ext cx="4713199" cy="2456197"/>
            <a:chOff x="3334909" y="2045711"/>
            <a:chExt cx="4713199" cy="2456197"/>
          </a:xfrm>
        </p:grpSpPr>
        <p:grpSp>
          <p:nvGrpSpPr>
            <p:cNvPr id="5" name="그룹 4"/>
            <p:cNvGrpSpPr/>
            <p:nvPr/>
          </p:nvGrpSpPr>
          <p:grpSpPr>
            <a:xfrm>
              <a:off x="3334909" y="2045711"/>
              <a:ext cx="4713199" cy="2456197"/>
              <a:chOff x="3739401" y="2210693"/>
              <a:chExt cx="4713199" cy="2456197"/>
            </a:xfrm>
          </p:grpSpPr>
          <p:pic>
            <p:nvPicPr>
              <p:cNvPr id="17" name="그림 16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934" b="-770"/>
              <a:stretch/>
            </p:blipFill>
            <p:spPr>
              <a:xfrm>
                <a:off x="3739401" y="2210693"/>
                <a:ext cx="4713199" cy="2456197"/>
              </a:xfrm>
              <a:prstGeom prst="rect">
                <a:avLst/>
              </a:prstGeom>
            </p:spPr>
          </p:pic>
          <p:sp>
            <p:nvSpPr>
              <p:cNvPr id="24" name="모서리가 둥근 직사각형 23"/>
              <p:cNvSpPr/>
              <p:nvPr/>
            </p:nvSpPr>
            <p:spPr>
              <a:xfrm>
                <a:off x="5626953" y="2443575"/>
                <a:ext cx="1190626" cy="319345"/>
              </a:xfrm>
              <a:prstGeom prst="roundRect">
                <a:avLst/>
              </a:prstGeom>
              <a:solidFill>
                <a:schemeClr val="bg1">
                  <a:alpha val="20000"/>
                </a:schemeClr>
              </a:solidFill>
              <a:ln w="25400">
                <a:solidFill>
                  <a:srgbClr val="FF0000">
                    <a:alpha val="68000"/>
                  </a:srgbClr>
                </a:solidFill>
              </a:ln>
              <a:effectLst>
                <a:innerShdw dist="12700">
                  <a:schemeClr val="tx1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모서리가 둥근 직사각형 26"/>
              <p:cNvSpPr/>
              <p:nvPr/>
            </p:nvSpPr>
            <p:spPr>
              <a:xfrm>
                <a:off x="4838366" y="2219537"/>
                <a:ext cx="2542556" cy="215195"/>
              </a:xfrm>
              <a:prstGeom prst="roundRect">
                <a:avLst/>
              </a:prstGeom>
              <a:solidFill>
                <a:schemeClr val="bg1">
                  <a:alpha val="20000"/>
                </a:schemeClr>
              </a:solidFill>
              <a:ln w="25400">
                <a:solidFill>
                  <a:srgbClr val="FF0000">
                    <a:alpha val="68000"/>
                  </a:srgbClr>
                </a:solidFill>
              </a:ln>
              <a:effectLst>
                <a:innerShdw dist="12700">
                  <a:schemeClr val="tx1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모서리가 둥근 직사각형 27"/>
              <p:cNvSpPr/>
              <p:nvPr/>
            </p:nvSpPr>
            <p:spPr>
              <a:xfrm>
                <a:off x="3739401" y="2219538"/>
                <a:ext cx="1063640" cy="215194"/>
              </a:xfrm>
              <a:prstGeom prst="roundRect">
                <a:avLst/>
              </a:prstGeom>
              <a:solidFill>
                <a:schemeClr val="bg1">
                  <a:alpha val="20000"/>
                </a:schemeClr>
              </a:solidFill>
              <a:ln w="25400">
                <a:solidFill>
                  <a:srgbClr val="FF0000">
                    <a:alpha val="68000"/>
                  </a:srgbClr>
                </a:solidFill>
              </a:ln>
              <a:effectLst>
                <a:innerShdw dist="12700">
                  <a:schemeClr val="tx1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" name="모서리가 둥근 직사각형 28"/>
              <p:cNvSpPr/>
              <p:nvPr/>
            </p:nvSpPr>
            <p:spPr>
              <a:xfrm>
                <a:off x="3739401" y="2465299"/>
                <a:ext cx="1063640" cy="310990"/>
              </a:xfrm>
              <a:prstGeom prst="roundRect">
                <a:avLst/>
              </a:prstGeom>
              <a:solidFill>
                <a:schemeClr val="bg1">
                  <a:alpha val="20000"/>
                </a:schemeClr>
              </a:solidFill>
              <a:ln w="25400">
                <a:solidFill>
                  <a:srgbClr val="FF0000">
                    <a:alpha val="68000"/>
                  </a:srgbClr>
                </a:solidFill>
              </a:ln>
              <a:effectLst>
                <a:innerShdw dist="12700">
                  <a:schemeClr val="tx1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모서리가 둥근 직사각형 29"/>
              <p:cNvSpPr/>
              <p:nvPr/>
            </p:nvSpPr>
            <p:spPr>
              <a:xfrm>
                <a:off x="3739401" y="2776289"/>
                <a:ext cx="1063640" cy="298842"/>
              </a:xfrm>
              <a:prstGeom prst="roundRect">
                <a:avLst/>
              </a:prstGeom>
              <a:solidFill>
                <a:schemeClr val="bg1">
                  <a:alpha val="20000"/>
                </a:schemeClr>
              </a:solidFill>
              <a:ln w="25400">
                <a:solidFill>
                  <a:srgbClr val="FF0000">
                    <a:alpha val="68000"/>
                  </a:srgbClr>
                </a:solidFill>
              </a:ln>
              <a:effectLst>
                <a:innerShdw dist="12700">
                  <a:schemeClr val="tx1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3" name="모서리가 둥근 직사각형 32"/>
            <p:cNvSpPr/>
            <p:nvPr/>
          </p:nvSpPr>
          <p:spPr>
            <a:xfrm>
              <a:off x="3338029" y="3826767"/>
              <a:ext cx="1052872" cy="633434"/>
            </a:xfrm>
            <a:prstGeom prst="roundRect">
              <a:avLst/>
            </a:prstGeom>
            <a:solidFill>
              <a:schemeClr val="bg1">
                <a:alpha val="20000"/>
              </a:schemeClr>
            </a:solidFill>
            <a:ln w="25400">
              <a:solidFill>
                <a:srgbClr val="FF0000">
                  <a:alpha val="68000"/>
                </a:srgbClr>
              </a:solidFill>
            </a:ln>
            <a:effectLst>
              <a:innerShdw dist="12700">
                <a:schemeClr val="tx1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모서리가 둥근 직사각형 34"/>
            <p:cNvSpPr/>
            <p:nvPr/>
          </p:nvSpPr>
          <p:spPr>
            <a:xfrm>
              <a:off x="7366958" y="3789571"/>
              <a:ext cx="662344" cy="688664"/>
            </a:xfrm>
            <a:prstGeom prst="roundRect">
              <a:avLst/>
            </a:prstGeom>
            <a:solidFill>
              <a:schemeClr val="bg1">
                <a:alpha val="20000"/>
              </a:schemeClr>
            </a:solidFill>
            <a:ln w="25400">
              <a:solidFill>
                <a:srgbClr val="FF0000">
                  <a:alpha val="68000"/>
                </a:srgbClr>
              </a:solidFill>
            </a:ln>
            <a:effectLst>
              <a:innerShdw dist="12700">
                <a:schemeClr val="tx1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모서리가 둥근 직사각형 37"/>
            <p:cNvSpPr/>
            <p:nvPr/>
          </p:nvSpPr>
          <p:spPr>
            <a:xfrm>
              <a:off x="5348220" y="4051686"/>
              <a:ext cx="962745" cy="426549"/>
            </a:xfrm>
            <a:prstGeom prst="roundRect">
              <a:avLst/>
            </a:prstGeom>
            <a:solidFill>
              <a:schemeClr val="bg1">
                <a:alpha val="20000"/>
              </a:schemeClr>
            </a:solidFill>
            <a:ln w="25400">
              <a:solidFill>
                <a:srgbClr val="FF0000">
                  <a:alpha val="68000"/>
                </a:srgbClr>
              </a:solidFill>
            </a:ln>
            <a:effectLst>
              <a:innerShdw dist="12700">
                <a:schemeClr val="tx1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모서리가 둥근 직사각형 38"/>
            <p:cNvSpPr/>
            <p:nvPr/>
          </p:nvSpPr>
          <p:spPr>
            <a:xfrm>
              <a:off x="4517520" y="3300321"/>
              <a:ext cx="452891" cy="181796"/>
            </a:xfrm>
            <a:prstGeom prst="roundRect">
              <a:avLst/>
            </a:prstGeom>
            <a:solidFill>
              <a:schemeClr val="bg1">
                <a:alpha val="20000"/>
              </a:schemeClr>
            </a:solidFill>
            <a:ln w="25400">
              <a:solidFill>
                <a:srgbClr val="FF0000">
                  <a:alpha val="68000"/>
                </a:srgbClr>
              </a:solidFill>
            </a:ln>
            <a:effectLst>
              <a:innerShdw dist="12700">
                <a:schemeClr val="tx1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8" name="모서리가 둥근 직사각형 47"/>
          <p:cNvSpPr/>
          <p:nvPr/>
        </p:nvSpPr>
        <p:spPr>
          <a:xfrm>
            <a:off x="3169443" y="5210350"/>
            <a:ext cx="1860812" cy="306000"/>
          </a:xfrm>
          <a:prstGeom prst="roundRect">
            <a:avLst/>
          </a:prstGeom>
          <a:solidFill>
            <a:srgbClr val="D9DFD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 dirty="0">
                <a:solidFill>
                  <a:schemeClr val="tx1"/>
                </a:solidFill>
              </a:rPr>
              <a:t>[6]</a:t>
            </a:r>
            <a:r>
              <a:rPr lang="ko-KR" altLang="en-US" sz="1200" b="1" dirty="0">
                <a:solidFill>
                  <a:schemeClr val="tx1"/>
                </a:solidFill>
              </a:rPr>
              <a:t>착용 중인 보물 상태</a:t>
            </a:r>
          </a:p>
        </p:txBody>
      </p:sp>
      <p:sp>
        <p:nvSpPr>
          <p:cNvPr id="54" name="모서리가 둥근 직사각형 53"/>
          <p:cNvSpPr/>
          <p:nvPr/>
        </p:nvSpPr>
        <p:spPr>
          <a:xfrm>
            <a:off x="5558731" y="5194553"/>
            <a:ext cx="1607720" cy="306000"/>
          </a:xfrm>
          <a:prstGeom prst="roundRect">
            <a:avLst/>
          </a:prstGeom>
          <a:solidFill>
            <a:srgbClr val="D9DFD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 dirty="0">
                <a:solidFill>
                  <a:schemeClr val="tx1"/>
                </a:solidFill>
              </a:rPr>
              <a:t>[7]</a:t>
            </a:r>
            <a:r>
              <a:rPr lang="ko-KR" altLang="en-US" sz="1200" b="1" dirty="0">
                <a:solidFill>
                  <a:schemeClr val="tx1"/>
                </a:solidFill>
              </a:rPr>
              <a:t>슬라이드 조작</a:t>
            </a:r>
          </a:p>
        </p:txBody>
      </p:sp>
      <p:cxnSp>
        <p:nvCxnSpPr>
          <p:cNvPr id="44" name="꺾인 연결선 43"/>
          <p:cNvCxnSpPr>
            <a:stCxn id="24" idx="3"/>
            <a:endCxn id="47" idx="2"/>
          </p:cNvCxnSpPr>
          <p:nvPr/>
        </p:nvCxnSpPr>
        <p:spPr>
          <a:xfrm flipV="1">
            <a:off x="5550236" y="1990377"/>
            <a:ext cx="597124" cy="724114"/>
          </a:xfrm>
          <a:prstGeom prst="bentConnector2">
            <a:avLst/>
          </a:prstGeom>
          <a:ln w="28575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모서리가 둥근 직사각형 141"/>
          <p:cNvSpPr/>
          <p:nvPr/>
        </p:nvSpPr>
        <p:spPr>
          <a:xfrm>
            <a:off x="179056" y="3509449"/>
            <a:ext cx="2052000" cy="306000"/>
          </a:xfrm>
          <a:prstGeom prst="roundRect">
            <a:avLst/>
          </a:prstGeom>
          <a:solidFill>
            <a:srgbClr val="D9DFD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 dirty="0">
                <a:solidFill>
                  <a:schemeClr val="tx1"/>
                </a:solidFill>
              </a:rPr>
              <a:t>[4] </a:t>
            </a:r>
            <a:r>
              <a:rPr lang="ko-KR" altLang="en-US" sz="1200" b="1" dirty="0">
                <a:solidFill>
                  <a:schemeClr val="tx1"/>
                </a:solidFill>
              </a:rPr>
              <a:t>캐릭터 스킬 게이지</a:t>
            </a:r>
          </a:p>
        </p:txBody>
      </p:sp>
      <p:cxnSp>
        <p:nvCxnSpPr>
          <p:cNvPr id="164" name="꺾인 연결선 163"/>
          <p:cNvCxnSpPr>
            <a:stCxn id="27" idx="0"/>
            <a:endCxn id="40" idx="2"/>
          </p:cNvCxnSpPr>
          <p:nvPr/>
        </p:nvCxnSpPr>
        <p:spPr>
          <a:xfrm rot="16200000" flipV="1">
            <a:off x="4216686" y="1705165"/>
            <a:ext cx="308495" cy="942736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꺾인 연결선 166"/>
          <p:cNvCxnSpPr>
            <a:stCxn id="28" idx="0"/>
            <a:endCxn id="36" idx="3"/>
          </p:cNvCxnSpPr>
          <p:nvPr/>
        </p:nvCxnSpPr>
        <p:spPr>
          <a:xfrm rot="16200000" flipV="1">
            <a:off x="2452652" y="1779554"/>
            <a:ext cx="344779" cy="757675"/>
          </a:xfrm>
          <a:prstGeom prst="bentConnector2">
            <a:avLst/>
          </a:prstGeom>
          <a:ln w="28575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꺾인 연결선 169"/>
          <p:cNvCxnSpPr>
            <a:stCxn id="29" idx="1"/>
            <a:endCxn id="11" idx="3"/>
          </p:cNvCxnSpPr>
          <p:nvPr/>
        </p:nvCxnSpPr>
        <p:spPr>
          <a:xfrm rot="10800000">
            <a:off x="2231056" y="2377955"/>
            <a:ext cx="241002" cy="354083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꺾인 연결선 172"/>
          <p:cNvCxnSpPr>
            <a:stCxn id="30" idx="1"/>
            <a:endCxn id="34" idx="3"/>
          </p:cNvCxnSpPr>
          <p:nvPr/>
        </p:nvCxnSpPr>
        <p:spPr>
          <a:xfrm rot="10800000" flipV="1">
            <a:off x="2231056" y="3036952"/>
            <a:ext cx="241003" cy="184953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꺾인 연결선 175"/>
          <p:cNvCxnSpPr>
            <a:stCxn id="33" idx="1"/>
            <a:endCxn id="32" idx="3"/>
          </p:cNvCxnSpPr>
          <p:nvPr/>
        </p:nvCxnSpPr>
        <p:spPr>
          <a:xfrm rot="10800000" flipV="1">
            <a:off x="2238630" y="4419709"/>
            <a:ext cx="236549" cy="17658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꺾인 연결선 178"/>
          <p:cNvCxnSpPr>
            <a:stCxn id="39" idx="1"/>
            <a:endCxn id="142" idx="3"/>
          </p:cNvCxnSpPr>
          <p:nvPr/>
        </p:nvCxnSpPr>
        <p:spPr>
          <a:xfrm rot="10800000">
            <a:off x="2231057" y="3662450"/>
            <a:ext cx="1423613" cy="4995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꺾인 연결선 181"/>
          <p:cNvCxnSpPr>
            <a:stCxn id="38" idx="2"/>
            <a:endCxn id="48" idx="0"/>
          </p:cNvCxnSpPr>
          <p:nvPr/>
        </p:nvCxnSpPr>
        <p:spPr>
          <a:xfrm rot="5400000">
            <a:off x="4305351" y="4548959"/>
            <a:ext cx="455890" cy="866893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꺾인 연결선 185"/>
          <p:cNvCxnSpPr>
            <a:stCxn id="35" idx="2"/>
            <a:endCxn id="54" idx="0"/>
          </p:cNvCxnSpPr>
          <p:nvPr/>
        </p:nvCxnSpPr>
        <p:spPr>
          <a:xfrm rot="5400000">
            <a:off x="6378889" y="4738162"/>
            <a:ext cx="440093" cy="472688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07" name="표 20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1436132"/>
              </p:ext>
            </p:extLst>
          </p:nvPr>
        </p:nvGraphicFramePr>
        <p:xfrm>
          <a:off x="7337986" y="938530"/>
          <a:ext cx="4650813" cy="57210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2228">
                  <a:extLst>
                    <a:ext uri="{9D8B030D-6E8A-4147-A177-3AD203B41FA5}">
                      <a16:colId xmlns:a16="http://schemas.microsoft.com/office/drawing/2014/main" val="3947089014"/>
                    </a:ext>
                  </a:extLst>
                </a:gridCol>
                <a:gridCol w="1132962">
                  <a:extLst>
                    <a:ext uri="{9D8B030D-6E8A-4147-A177-3AD203B41FA5}">
                      <a16:colId xmlns:a16="http://schemas.microsoft.com/office/drawing/2014/main" val="4286454038"/>
                    </a:ext>
                  </a:extLst>
                </a:gridCol>
                <a:gridCol w="2895623">
                  <a:extLst>
                    <a:ext uri="{9D8B030D-6E8A-4147-A177-3AD203B41FA5}">
                      <a16:colId xmlns:a16="http://schemas.microsoft.com/office/drawing/2014/main" val="2843641873"/>
                    </a:ext>
                  </a:extLst>
                </a:gridCol>
              </a:tblGrid>
              <a:tr h="3174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번호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C8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이름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C8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C8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6331328"/>
                  </a:ext>
                </a:extLst>
              </a:tr>
              <a:tr h="7062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[1]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FD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알파벳 획득 상황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FD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알파벳 젤리 획득 상황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모든 알파벳 젤리 획득 시 보너스 타임 진행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F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4143097"/>
                  </a:ext>
                </a:extLst>
              </a:tr>
              <a:tr h="7062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[2]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FD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획득 코인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노란 곰 젤리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FD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코인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:</a:t>
                      </a:r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</a:rPr>
                        <a:t> 캐릭터 강화 등 사용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기본 재화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노란 곰 젤리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대량 점수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획득 상한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 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F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3675347"/>
                  </a:ext>
                </a:extLst>
              </a:tr>
              <a:tr h="38875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[3]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FD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퀘스트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FD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현재 진행 중인 퀘스트 출력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F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0843908"/>
                  </a:ext>
                </a:extLst>
              </a:tr>
              <a:tr h="7062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[4]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FD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캐릭터 스킬 게이지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FD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각 캐릭터 별 스킬 재사용 대기 시간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F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0563481"/>
                  </a:ext>
                </a:extLst>
              </a:tr>
              <a:tr h="38875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[5]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FD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점프 조작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FD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터치 시 캐릭터 점프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F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4034464"/>
                  </a:ext>
                </a:extLst>
              </a:tr>
              <a:tr h="7062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[6]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FD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착용 중인 보물 상태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FD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착용 중인 보물의 재사용 대기시간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F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5003058"/>
                  </a:ext>
                </a:extLst>
              </a:tr>
              <a:tr h="7062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[7]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FD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슬라이드 조작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FD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터치 시 캐릭터 슬라이딩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F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8051084"/>
                  </a:ext>
                </a:extLst>
              </a:tr>
              <a:tr h="7062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[8]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FD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현재 점수와 최고 점수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FD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해당 스테이지를 기준으로 현재 획득 한 점수와 최고 점수 출력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F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4489754"/>
                  </a:ext>
                </a:extLst>
              </a:tr>
              <a:tr h="38875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[9]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FD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캐릭터 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HP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FD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캐릭터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HP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출력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F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47471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555173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471FFE37-4FEA-4AF3-BA0C-1E02AE334C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408" y="715992"/>
            <a:ext cx="11798122" cy="5953165"/>
          </a:xfrm>
        </p:spPr>
        <p:txBody>
          <a:bodyPr/>
          <a:lstStyle/>
          <a:p>
            <a:r>
              <a:rPr lang="ko-KR" altLang="en-US" dirty="0"/>
              <a:t>개요</a:t>
            </a:r>
            <a:endParaRPr lang="en-US" altLang="ko-KR" dirty="0"/>
          </a:p>
          <a:p>
            <a:pPr lvl="1"/>
            <a:r>
              <a:rPr lang="ko-KR" altLang="en-US" dirty="0"/>
              <a:t>작성 의도</a:t>
            </a:r>
            <a:endParaRPr lang="en-US" altLang="ko-KR" dirty="0"/>
          </a:p>
          <a:p>
            <a:pPr lvl="1"/>
            <a:r>
              <a:rPr lang="ko-KR" altLang="en-US" dirty="0"/>
              <a:t>기획 중인 게임 소개</a:t>
            </a:r>
            <a:endParaRPr lang="en-US" altLang="ko-KR" dirty="0"/>
          </a:p>
          <a:p>
            <a:r>
              <a:rPr lang="ko-KR" altLang="en-US" dirty="0"/>
              <a:t>타 게임 분석</a:t>
            </a:r>
            <a:endParaRPr lang="en-US" altLang="ko-KR" dirty="0"/>
          </a:p>
          <a:p>
            <a:pPr lvl="1"/>
            <a:r>
              <a:rPr lang="ko-KR" altLang="en-US" dirty="0" err="1"/>
              <a:t>데블</a:t>
            </a:r>
            <a:r>
              <a:rPr lang="ko-KR" altLang="en-US" dirty="0"/>
              <a:t> </a:t>
            </a:r>
            <a:r>
              <a:rPr lang="ko-KR" altLang="en-US" dirty="0" err="1"/>
              <a:t>이터</a:t>
            </a:r>
            <a:endParaRPr lang="en-US" altLang="ko-KR" dirty="0"/>
          </a:p>
          <a:p>
            <a:pPr lvl="1"/>
            <a:r>
              <a:rPr lang="ko-KR" altLang="en-US" dirty="0" err="1"/>
              <a:t>쿠키런</a:t>
            </a:r>
            <a:r>
              <a:rPr lang="en-US" altLang="ko-KR" dirty="0"/>
              <a:t>:</a:t>
            </a:r>
            <a:r>
              <a:rPr lang="ko-KR" altLang="en-US" dirty="0"/>
              <a:t>오븐 브레이크</a:t>
            </a:r>
            <a:endParaRPr lang="en-US" altLang="ko-KR" dirty="0"/>
          </a:p>
          <a:p>
            <a:r>
              <a:rPr lang="ko-KR" altLang="en-US" dirty="0"/>
              <a:t>핵심 시스템 기획 </a:t>
            </a:r>
            <a:endParaRPr lang="en-US" altLang="ko-KR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0878200"/>
              </p:ext>
            </p:extLst>
          </p:nvPr>
        </p:nvGraphicFramePr>
        <p:xfrm>
          <a:off x="5900530" y="545514"/>
          <a:ext cx="6096000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2646">
                  <a:extLst>
                    <a:ext uri="{9D8B030D-6E8A-4147-A177-3AD203B41FA5}">
                      <a16:colId xmlns:a16="http://schemas.microsoft.com/office/drawing/2014/main" val="2237281540"/>
                    </a:ext>
                  </a:extLst>
                </a:gridCol>
                <a:gridCol w="1181100">
                  <a:extLst>
                    <a:ext uri="{9D8B030D-6E8A-4147-A177-3AD203B41FA5}">
                      <a16:colId xmlns:a16="http://schemas.microsoft.com/office/drawing/2014/main" val="3950977217"/>
                    </a:ext>
                  </a:extLst>
                </a:gridCol>
                <a:gridCol w="3812254">
                  <a:extLst>
                    <a:ext uri="{9D8B030D-6E8A-4147-A177-3AD203B41FA5}">
                      <a16:colId xmlns:a16="http://schemas.microsoft.com/office/drawing/2014/main" val="3172084084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</a:rPr>
                        <a:t>작성 기록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8319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ysClr val="windowText" lastClr="000000"/>
                          </a:solidFill>
                        </a:rPr>
                        <a:t>2019</a:t>
                      </a:r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</a:rPr>
                        <a:t>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</a:rPr>
                        <a:t>소요 시간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</a:rPr>
                        <a:t>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35168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ysClr val="windowText" lastClr="000000"/>
                          </a:solidFill>
                        </a:rPr>
                        <a:t>10.13</a:t>
                      </a:r>
                      <a:endParaRPr lang="ko-KR" alt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ysClr val="windowText" lastClr="000000"/>
                          </a:solidFill>
                        </a:rPr>
                        <a:t>2H</a:t>
                      </a:r>
                      <a:endParaRPr lang="ko-KR" alt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</a:rPr>
                        <a:t>목차 작성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42422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ysClr val="windowText" lastClr="000000"/>
                          </a:solidFill>
                        </a:rPr>
                        <a:t>10.14</a:t>
                      </a:r>
                      <a:endParaRPr lang="ko-KR" alt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ysClr val="windowText" lastClr="000000"/>
                          </a:solidFill>
                        </a:rPr>
                        <a:t>10H+a</a:t>
                      </a:r>
                      <a:endParaRPr lang="ko-KR" alt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 err="1">
                          <a:solidFill>
                            <a:sysClr val="windowText" lastClr="000000"/>
                          </a:solidFill>
                        </a:rPr>
                        <a:t>데블</a:t>
                      </a:r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ko-KR" altLang="en-US" sz="1400" dirty="0" err="1">
                          <a:solidFill>
                            <a:sysClr val="windowText" lastClr="000000"/>
                          </a:solidFill>
                        </a:rPr>
                        <a:t>이터</a:t>
                      </a:r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</a:rPr>
                        <a:t> 분석 초안</a:t>
                      </a:r>
                      <a:r>
                        <a:rPr lang="en-US" altLang="ko-KR" sz="1400" dirty="0">
                          <a:solidFill>
                            <a:sysClr val="windowText" lastClr="000000"/>
                          </a:solidFill>
                        </a:rPr>
                        <a:t>. </a:t>
                      </a:r>
                      <a:r>
                        <a:rPr lang="ko-KR" altLang="en-US" sz="1400" dirty="0" err="1">
                          <a:solidFill>
                            <a:sysClr val="windowText" lastClr="000000"/>
                          </a:solidFill>
                        </a:rPr>
                        <a:t>쿠키런</a:t>
                      </a:r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</a:rPr>
                        <a:t> 분석 초입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1792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38363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69331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47925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927792"/>
                  </a:ext>
                </a:extLst>
              </a:tr>
            </a:tbl>
          </a:graphicData>
        </a:graphic>
      </p:graphicFrame>
      <p:sp>
        <p:nvSpPr>
          <p:cNvPr id="5" name="제목 2"/>
          <p:cNvSpPr>
            <a:spLocks noGrp="1"/>
          </p:cNvSpPr>
          <p:nvPr>
            <p:ph type="title"/>
          </p:nvPr>
        </p:nvSpPr>
        <p:spPr>
          <a:xfrm>
            <a:off x="192304" y="0"/>
            <a:ext cx="2783809" cy="545260"/>
          </a:xfrm>
        </p:spPr>
        <p:txBody>
          <a:bodyPr/>
          <a:lstStyle/>
          <a:p>
            <a:r>
              <a:rPr lang="ko-KR" altLang="en-US" b="1" dirty="0">
                <a:solidFill>
                  <a:schemeClr val="tx1"/>
                </a:solidFill>
              </a:rPr>
              <a:t>목차</a:t>
            </a:r>
          </a:p>
        </p:txBody>
      </p:sp>
    </p:spTree>
    <p:extLst>
      <p:ext uri="{BB962C8B-B14F-4D97-AF65-F5344CB8AC3E}">
        <p14:creationId xmlns:p14="http://schemas.microsoft.com/office/powerpoint/2010/main" val="29799167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194935" y="550474"/>
            <a:ext cx="11802130" cy="1131199"/>
          </a:xfrm>
        </p:spPr>
        <p:txBody>
          <a:bodyPr/>
          <a:lstStyle/>
          <a:p>
            <a:r>
              <a:rPr lang="ko-KR" altLang="en-US" dirty="0"/>
              <a:t>작성 의도</a:t>
            </a:r>
            <a:endParaRPr lang="en-US" altLang="ko-KR" dirty="0"/>
          </a:p>
          <a:p>
            <a:pPr lvl="1"/>
            <a:r>
              <a:rPr lang="ko-KR" altLang="en-US" dirty="0"/>
              <a:t>현재 기획 중인 게임의 코어 메커니즘과 핵심 시스템에 관한 타 게임을 분석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분석 한 내용을 기획중인 게임에 반영하기 위함</a:t>
            </a:r>
            <a:r>
              <a:rPr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작성 및 게임 소개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01699C1-C3D9-4DB7-8FCF-E6E35AAAA1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0083547"/>
              </p:ext>
            </p:extLst>
          </p:nvPr>
        </p:nvGraphicFramePr>
        <p:xfrm>
          <a:off x="194935" y="2272254"/>
          <a:ext cx="11802129" cy="4771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9960">
                  <a:extLst>
                    <a:ext uri="{9D8B030D-6E8A-4147-A177-3AD203B41FA5}">
                      <a16:colId xmlns:a16="http://schemas.microsoft.com/office/drawing/2014/main" val="1679149626"/>
                    </a:ext>
                  </a:extLst>
                </a:gridCol>
                <a:gridCol w="1482631">
                  <a:extLst>
                    <a:ext uri="{9D8B030D-6E8A-4147-A177-3AD203B41FA5}">
                      <a16:colId xmlns:a16="http://schemas.microsoft.com/office/drawing/2014/main" val="3174994840"/>
                    </a:ext>
                  </a:extLst>
                </a:gridCol>
                <a:gridCol w="1089960">
                  <a:extLst>
                    <a:ext uri="{9D8B030D-6E8A-4147-A177-3AD203B41FA5}">
                      <a16:colId xmlns:a16="http://schemas.microsoft.com/office/drawing/2014/main" val="1951166399"/>
                    </a:ext>
                  </a:extLst>
                </a:gridCol>
                <a:gridCol w="1368786">
                  <a:extLst>
                    <a:ext uri="{9D8B030D-6E8A-4147-A177-3AD203B41FA5}">
                      <a16:colId xmlns:a16="http://schemas.microsoft.com/office/drawing/2014/main" val="1534825439"/>
                    </a:ext>
                  </a:extLst>
                </a:gridCol>
                <a:gridCol w="1123449">
                  <a:extLst>
                    <a:ext uri="{9D8B030D-6E8A-4147-A177-3AD203B41FA5}">
                      <a16:colId xmlns:a16="http://schemas.microsoft.com/office/drawing/2014/main" val="3054885128"/>
                    </a:ext>
                  </a:extLst>
                </a:gridCol>
                <a:gridCol w="1922432">
                  <a:extLst>
                    <a:ext uri="{9D8B030D-6E8A-4147-A177-3AD203B41FA5}">
                      <a16:colId xmlns:a16="http://schemas.microsoft.com/office/drawing/2014/main" val="3642332726"/>
                    </a:ext>
                  </a:extLst>
                </a:gridCol>
                <a:gridCol w="1089960">
                  <a:extLst>
                    <a:ext uri="{9D8B030D-6E8A-4147-A177-3AD203B41FA5}">
                      <a16:colId xmlns:a16="http://schemas.microsoft.com/office/drawing/2014/main" val="4119974490"/>
                    </a:ext>
                  </a:extLst>
                </a:gridCol>
                <a:gridCol w="2634951">
                  <a:extLst>
                    <a:ext uri="{9D8B030D-6E8A-4147-A177-3AD203B41FA5}">
                      <a16:colId xmlns:a16="http://schemas.microsoft.com/office/drawing/2014/main" val="610765663"/>
                    </a:ext>
                  </a:extLst>
                </a:gridCol>
              </a:tblGrid>
              <a:tr h="477163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장르</a:t>
                      </a:r>
                      <a:endParaRPr lang="en-US" sz="12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러닝 액션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RPG</a:t>
                      </a:r>
                      <a:endParaRPr lang="en-US" sz="12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그래픽</a:t>
                      </a:r>
                      <a:endParaRPr lang="en-US" sz="12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2D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주요 시스템</a:t>
                      </a:r>
                      <a:endParaRPr lang="en-US" sz="12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러닝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전투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캐릭터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,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sz="12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스킬</a:t>
                      </a:r>
                      <a:endParaRPr lang="en-US" sz="12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방향성</a:t>
                      </a:r>
                      <a:endParaRPr lang="en-US" sz="12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조작과 액션에 집중 하는 러닝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RPG</a:t>
                      </a:r>
                      <a:endParaRPr lang="en-US" sz="12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8065539"/>
                  </a:ext>
                </a:extLst>
              </a:tr>
            </a:tbl>
          </a:graphicData>
        </a:graphic>
      </p:graphicFrame>
      <p:grpSp>
        <p:nvGrpSpPr>
          <p:cNvPr id="8" name="그룹 7">
            <a:extLst>
              <a:ext uri="{FF2B5EF4-FFF2-40B4-BE49-F238E27FC236}">
                <a16:creationId xmlns:a16="http://schemas.microsoft.com/office/drawing/2014/main" id="{6DDDAF14-09FE-45E2-82F3-C5B214801256}"/>
              </a:ext>
            </a:extLst>
          </p:cNvPr>
          <p:cNvGrpSpPr>
            <a:grpSpLocks noChangeAspect="1"/>
          </p:cNvGrpSpPr>
          <p:nvPr/>
        </p:nvGrpSpPr>
        <p:grpSpPr>
          <a:xfrm>
            <a:off x="4461939" y="2720016"/>
            <a:ext cx="4165226" cy="2311661"/>
            <a:chOff x="4064254" y="2723145"/>
            <a:chExt cx="3802620" cy="2173197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4EB0B312-20A3-4782-8E43-C40B1C22A8B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64254" y="2754230"/>
              <a:ext cx="3802620" cy="21257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B7188B44-6557-46B6-9C11-470AC293E8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64254" y="2723145"/>
              <a:ext cx="3802620" cy="2173197"/>
            </a:xfrm>
            <a:prstGeom prst="rect">
              <a:avLst/>
            </a:prstGeom>
          </p:spPr>
        </p:pic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A7D535A0-7D38-49F6-82E6-E6D8C070910C}"/>
              </a:ext>
            </a:extLst>
          </p:cNvPr>
          <p:cNvGrpSpPr>
            <a:grpSpLocks noChangeAspect="1"/>
          </p:cNvGrpSpPr>
          <p:nvPr/>
        </p:nvGrpSpPr>
        <p:grpSpPr>
          <a:xfrm>
            <a:off x="222538" y="2702596"/>
            <a:ext cx="4099405" cy="2331156"/>
            <a:chOff x="226617" y="2706810"/>
            <a:chExt cx="3821631" cy="2173198"/>
          </a:xfrm>
        </p:grpSpPr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3F9D397E-A843-4E44-BD0B-CF33D627B9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6693" y="2754230"/>
              <a:ext cx="3806229" cy="21257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2EA63D4F-1752-4D18-B851-B576662ECB7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6617" y="2706810"/>
              <a:ext cx="3821631" cy="2173197"/>
            </a:xfrm>
            <a:prstGeom prst="rect">
              <a:avLst/>
            </a:prstGeom>
          </p:spPr>
        </p:pic>
      </p:grpSp>
      <p:sp>
        <p:nvSpPr>
          <p:cNvPr id="14" name="내용 개체 틀 4">
            <a:extLst>
              <a:ext uri="{FF2B5EF4-FFF2-40B4-BE49-F238E27FC236}">
                <a16:creationId xmlns:a16="http://schemas.microsoft.com/office/drawing/2014/main" id="{780420B9-52CC-41CB-8DC5-7D566F59E997}"/>
              </a:ext>
            </a:extLst>
          </p:cNvPr>
          <p:cNvSpPr txBox="1">
            <a:spLocks/>
          </p:cNvSpPr>
          <p:nvPr/>
        </p:nvSpPr>
        <p:spPr>
          <a:xfrm>
            <a:off x="217169" y="5033768"/>
            <a:ext cx="4088335" cy="410460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dirty="0"/>
              <a:t>몬스터와 장애물을 피하는 러닝 구간</a:t>
            </a:r>
            <a:endParaRPr lang="en-US" altLang="ko-KR" dirty="0"/>
          </a:p>
        </p:txBody>
      </p:sp>
      <p:sp>
        <p:nvSpPr>
          <p:cNvPr id="15" name="내용 개체 틀 4">
            <a:extLst>
              <a:ext uri="{FF2B5EF4-FFF2-40B4-BE49-F238E27FC236}">
                <a16:creationId xmlns:a16="http://schemas.microsoft.com/office/drawing/2014/main" id="{2D669417-F0E5-474E-8937-439947163604}"/>
              </a:ext>
            </a:extLst>
          </p:cNvPr>
          <p:cNvSpPr txBox="1">
            <a:spLocks/>
          </p:cNvSpPr>
          <p:nvPr/>
        </p:nvSpPr>
        <p:spPr>
          <a:xfrm>
            <a:off x="4461939" y="5031678"/>
            <a:ext cx="4158186" cy="412350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dirty="0"/>
              <a:t>보스와 전투하는 전투 구간으로 스테이지 구성</a:t>
            </a:r>
            <a:r>
              <a:rPr lang="en-US" altLang="ko-KR" dirty="0"/>
              <a:t>.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4DC7033E-BBEF-4271-838B-F32D0E3DDEC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96532" l="8029" r="88321">
                        <a14:foregroundMark x1="34307" y1="13873" x2="34307" y2="13873"/>
                        <a14:foregroundMark x1="33577" y1="15029" x2="33577" y2="15029"/>
                        <a14:foregroundMark x1="33577" y1="13873" x2="33577" y2="13873"/>
                        <a14:backgroundMark x1="32847" y1="13295" x2="32847" y2="13295"/>
                        <a14:backgroundMark x1="37226" y1="4624" x2="37226" y2="4624"/>
                        <a14:backgroundMark x1="39416" y1="2312" x2="39416" y2="2312"/>
                        <a14:backgroundMark x1="46715" y1="5780" x2="46715" y2="5780"/>
                        <a14:backgroundMark x1="50365" y1="7514" x2="50365" y2="7514"/>
                        <a14:backgroundMark x1="56934" y1="5202" x2="56934" y2="5202"/>
                        <a14:backgroundMark x1="63504" y1="11561" x2="63504" y2="11561"/>
                        <a14:backgroundMark x1="67883" y1="22543" x2="67883" y2="23121"/>
                        <a14:backgroundMark x1="26277" y1="21965" x2="26277" y2="21965"/>
                        <a14:backgroundMark x1="24818" y1="27168" x2="24818" y2="27168"/>
                        <a14:backgroundMark x1="41606" y1="28324" x2="41606" y2="28324"/>
                        <a14:backgroundMark x1="30657" y1="35838" x2="30657" y2="35838"/>
                        <a14:backgroundMark x1="30657" y1="38150" x2="30657" y2="38150"/>
                        <a14:backgroundMark x1="18248" y1="46243" x2="18248" y2="46243"/>
                        <a14:backgroundMark x1="14599" y1="52601" x2="14599" y2="52601"/>
                        <a14:backgroundMark x1="20438" y1="62428" x2="20438" y2="62428"/>
                        <a14:backgroundMark x1="70803" y1="39306" x2="70803" y2="39306"/>
                        <a14:backgroundMark x1="66423" y1="29480" x2="66423" y2="29480"/>
                        <a14:backgroundMark x1="62774" y1="35260" x2="62774" y2="35260"/>
                        <a14:backgroundMark x1="73723" y1="46243" x2="73723" y2="46243"/>
                        <a14:backgroundMark x1="73723" y1="53179" x2="73723" y2="53179"/>
                        <a14:backgroundMark x1="72263" y1="60694" x2="71533" y2="62428"/>
                        <a14:backgroundMark x1="63504" y1="74566" x2="63504" y2="74566"/>
                        <a14:backgroundMark x1="65693" y1="88439" x2="65693" y2="8843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236" r="26007"/>
          <a:stretch/>
        </p:blipFill>
        <p:spPr>
          <a:xfrm>
            <a:off x="10564628" y="3339998"/>
            <a:ext cx="905773" cy="189616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D1AF8F65-78C2-4795-A402-ADD26FB827F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60" b="98201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7641" y="3411679"/>
            <a:ext cx="1076510" cy="1719941"/>
          </a:xfrm>
          <a:prstGeom prst="rect">
            <a:avLst/>
          </a:prstGeom>
        </p:spPr>
      </p:pic>
      <p:sp>
        <p:nvSpPr>
          <p:cNvPr id="18" name="내용 개체 틀 4">
            <a:extLst>
              <a:ext uri="{FF2B5EF4-FFF2-40B4-BE49-F238E27FC236}">
                <a16:creationId xmlns:a16="http://schemas.microsoft.com/office/drawing/2014/main" id="{9365B72B-34D6-4CEC-9D20-DB58CA50813F}"/>
              </a:ext>
            </a:extLst>
          </p:cNvPr>
          <p:cNvSpPr txBox="1">
            <a:spLocks/>
          </p:cNvSpPr>
          <p:nvPr/>
        </p:nvSpPr>
        <p:spPr>
          <a:xfrm>
            <a:off x="8774338" y="5437677"/>
            <a:ext cx="3244960" cy="1271236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dirty="0"/>
              <a:t>다양한 외형</a:t>
            </a:r>
            <a:r>
              <a:rPr lang="en-US" altLang="ko-KR" dirty="0"/>
              <a:t>, </a:t>
            </a:r>
            <a:r>
              <a:rPr lang="ko-KR" altLang="en-US" dirty="0" err="1"/>
              <a:t>능력치</a:t>
            </a:r>
            <a:r>
              <a:rPr lang="en-US" altLang="ko-KR" dirty="0"/>
              <a:t>,</a:t>
            </a:r>
            <a:r>
              <a:rPr lang="ko-KR" altLang="en-US" dirty="0"/>
              <a:t> 스킬을 가진 캐릭터를 수집 하고 성장 시키는 재미</a:t>
            </a:r>
            <a:r>
              <a:rPr lang="en-US" altLang="ko-KR" dirty="0"/>
              <a:t>.</a:t>
            </a:r>
          </a:p>
        </p:txBody>
      </p:sp>
      <p:sp>
        <p:nvSpPr>
          <p:cNvPr id="19" name="내용 개체 틀 4">
            <a:extLst>
              <a:ext uri="{FF2B5EF4-FFF2-40B4-BE49-F238E27FC236}">
                <a16:creationId xmlns:a16="http://schemas.microsoft.com/office/drawing/2014/main" id="{039359E9-14A4-4BEF-8ED0-A29AF57F2B1D}"/>
              </a:ext>
            </a:extLst>
          </p:cNvPr>
          <p:cNvSpPr txBox="1">
            <a:spLocks/>
          </p:cNvSpPr>
          <p:nvPr/>
        </p:nvSpPr>
        <p:spPr>
          <a:xfrm>
            <a:off x="194934" y="5444227"/>
            <a:ext cx="8425095" cy="1264685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ko-KR" altLang="en-US" b="1" dirty="0">
                <a:solidFill>
                  <a:srgbClr val="D31B1F"/>
                </a:solidFill>
              </a:rPr>
              <a:t>스테이지를 두 구간으로 구분 하여 러닝</a:t>
            </a:r>
            <a:r>
              <a:rPr lang="en-US" altLang="ko-KR" b="1" dirty="0">
                <a:solidFill>
                  <a:srgbClr val="D31B1F"/>
                </a:solidFill>
              </a:rPr>
              <a:t>, </a:t>
            </a:r>
            <a:r>
              <a:rPr lang="ko-KR" altLang="en-US" b="1" dirty="0">
                <a:solidFill>
                  <a:srgbClr val="D31B1F"/>
                </a:solidFill>
              </a:rPr>
              <a:t>전투의 각각의 경험에 집중 할 수 있게 기획</a:t>
            </a:r>
            <a:r>
              <a:rPr lang="en-US" altLang="ko-KR" b="1" dirty="0">
                <a:solidFill>
                  <a:srgbClr val="D31B1F"/>
                </a:solidFill>
              </a:rPr>
              <a:t>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ko-KR" altLang="en-US" dirty="0"/>
              <a:t>러닝</a:t>
            </a:r>
            <a:r>
              <a:rPr lang="en-US" altLang="ko-KR" dirty="0"/>
              <a:t>: </a:t>
            </a:r>
            <a:r>
              <a:rPr lang="ko-KR" altLang="en-US" dirty="0"/>
              <a:t>점프와 공격</a:t>
            </a:r>
            <a:r>
              <a:rPr lang="en-US" altLang="ko-KR" dirty="0"/>
              <a:t>, </a:t>
            </a:r>
            <a:r>
              <a:rPr lang="ko-KR" altLang="en-US" dirty="0"/>
              <a:t>단순한 조작으로 전투 구간에 도움이 되는 아이템을 획득</a:t>
            </a:r>
            <a:r>
              <a:rPr lang="en-US" altLang="ko-KR" dirty="0"/>
              <a:t>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ko-KR" altLang="en-US" dirty="0"/>
              <a:t>전투</a:t>
            </a:r>
            <a:r>
              <a:rPr lang="en-US" altLang="ko-KR" dirty="0"/>
              <a:t>: </a:t>
            </a:r>
            <a:r>
              <a:rPr lang="ko-KR" altLang="en-US" dirty="0"/>
              <a:t>보스와 </a:t>
            </a:r>
            <a:r>
              <a:rPr lang="en-US" altLang="ko-KR" dirty="0"/>
              <a:t>1:1. </a:t>
            </a:r>
            <a:r>
              <a:rPr lang="ko-KR" altLang="en-US" dirty="0"/>
              <a:t>기존 </a:t>
            </a:r>
            <a:r>
              <a:rPr lang="en-US" altLang="ko-KR" dirty="0"/>
              <a:t>RPG</a:t>
            </a:r>
            <a:r>
              <a:rPr lang="ko-KR" altLang="en-US" dirty="0"/>
              <a:t>에서 보스의 행동 관찰하고 대응 하는 경험을 방어와 공격 두 가지 조작으로 전달</a:t>
            </a:r>
            <a:r>
              <a:rPr lang="en-US" altLang="ko-KR" dirty="0"/>
              <a:t>.</a:t>
            </a:r>
          </a:p>
        </p:txBody>
      </p:sp>
      <p:sp>
        <p:nvSpPr>
          <p:cNvPr id="7" name="내용 개체 틀 4">
            <a:extLst>
              <a:ext uri="{FF2B5EF4-FFF2-40B4-BE49-F238E27FC236}">
                <a16:creationId xmlns:a16="http://schemas.microsoft.com/office/drawing/2014/main" id="{F7F65308-F311-416F-B2CA-3E9F64F9B155}"/>
              </a:ext>
            </a:extLst>
          </p:cNvPr>
          <p:cNvSpPr txBox="1">
            <a:spLocks/>
          </p:cNvSpPr>
          <p:nvPr/>
        </p:nvSpPr>
        <p:spPr>
          <a:xfrm>
            <a:off x="194935" y="2272254"/>
            <a:ext cx="11802129" cy="4436658"/>
          </a:xfrm>
          <a:prstGeom prst="rect">
            <a:avLst/>
          </a:prstGeom>
          <a:ln w="25400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dirty="0"/>
          </a:p>
        </p:txBody>
      </p:sp>
      <p:sp>
        <p:nvSpPr>
          <p:cNvPr id="20" name="내용 개체 틀 1"/>
          <p:cNvSpPr txBox="1">
            <a:spLocks/>
          </p:cNvSpPr>
          <p:nvPr/>
        </p:nvSpPr>
        <p:spPr>
          <a:xfrm>
            <a:off x="194935" y="1736430"/>
            <a:ext cx="11802130" cy="53582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기획 중인 게임 소개</a:t>
            </a:r>
            <a:endParaRPr lang="en-US" altLang="ko-KR" dirty="0"/>
          </a:p>
        </p:txBody>
      </p:sp>
      <p:sp>
        <p:nvSpPr>
          <p:cNvPr id="21" name="내용 개체 틀 4">
            <a:extLst>
              <a:ext uri="{FF2B5EF4-FFF2-40B4-BE49-F238E27FC236}">
                <a16:creationId xmlns:a16="http://schemas.microsoft.com/office/drawing/2014/main" id="{9365B72B-34D6-4CEC-9D20-DB58CA50813F}"/>
              </a:ext>
            </a:extLst>
          </p:cNvPr>
          <p:cNvSpPr txBox="1">
            <a:spLocks/>
          </p:cNvSpPr>
          <p:nvPr/>
        </p:nvSpPr>
        <p:spPr>
          <a:xfrm>
            <a:off x="8774338" y="2749418"/>
            <a:ext cx="3222726" cy="2688258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dirty="0"/>
          </a:p>
        </p:txBody>
      </p:sp>
      <p:sp>
        <p:nvSpPr>
          <p:cNvPr id="22" name="내용 개체 틀 4">
            <a:extLst>
              <a:ext uri="{FF2B5EF4-FFF2-40B4-BE49-F238E27FC236}">
                <a16:creationId xmlns:a16="http://schemas.microsoft.com/office/drawing/2014/main" id="{9365B72B-34D6-4CEC-9D20-DB58CA50813F}"/>
              </a:ext>
            </a:extLst>
          </p:cNvPr>
          <p:cNvSpPr txBox="1">
            <a:spLocks/>
          </p:cNvSpPr>
          <p:nvPr/>
        </p:nvSpPr>
        <p:spPr>
          <a:xfrm>
            <a:off x="217671" y="2749416"/>
            <a:ext cx="8402358" cy="2694811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dirty="0"/>
          </a:p>
        </p:txBody>
      </p:sp>
      <p:sp>
        <p:nvSpPr>
          <p:cNvPr id="23" name="제목 2"/>
          <p:cNvSpPr txBox="1">
            <a:spLocks/>
          </p:cNvSpPr>
          <p:nvPr/>
        </p:nvSpPr>
        <p:spPr>
          <a:xfrm>
            <a:off x="192304" y="0"/>
            <a:ext cx="2783809" cy="54526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18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solidFill>
                  <a:schemeClr val="tx1"/>
                </a:solidFill>
              </a:rPr>
              <a:t>개요</a:t>
            </a:r>
          </a:p>
        </p:txBody>
      </p:sp>
    </p:spTree>
    <p:extLst>
      <p:ext uri="{BB962C8B-B14F-4D97-AF65-F5344CB8AC3E}">
        <p14:creationId xmlns:p14="http://schemas.microsoft.com/office/powerpoint/2010/main" val="20970157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92304" y="0"/>
            <a:ext cx="2783809" cy="545260"/>
          </a:xfrm>
        </p:spPr>
        <p:txBody>
          <a:bodyPr/>
          <a:lstStyle/>
          <a:p>
            <a:r>
              <a:rPr lang="ko-KR" altLang="en-US" b="1" dirty="0">
                <a:solidFill>
                  <a:schemeClr val="tx1"/>
                </a:solidFill>
              </a:rPr>
              <a:t>타 게임 분석</a:t>
            </a: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3333785"/>
              </p:ext>
            </p:extLst>
          </p:nvPr>
        </p:nvGraphicFramePr>
        <p:xfrm>
          <a:off x="5791199" y="918251"/>
          <a:ext cx="6177675" cy="121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9225">
                  <a:extLst>
                    <a:ext uri="{9D8B030D-6E8A-4147-A177-3AD203B41FA5}">
                      <a16:colId xmlns:a16="http://schemas.microsoft.com/office/drawing/2014/main" val="1318027162"/>
                    </a:ext>
                  </a:extLst>
                </a:gridCol>
                <a:gridCol w="2059225">
                  <a:extLst>
                    <a:ext uri="{9D8B030D-6E8A-4147-A177-3AD203B41FA5}">
                      <a16:colId xmlns:a16="http://schemas.microsoft.com/office/drawing/2014/main" val="77452217"/>
                    </a:ext>
                  </a:extLst>
                </a:gridCol>
                <a:gridCol w="2059225">
                  <a:extLst>
                    <a:ext uri="{9D8B030D-6E8A-4147-A177-3AD203B41FA5}">
                      <a16:colId xmlns:a16="http://schemas.microsoft.com/office/drawing/2014/main" val="2052613600"/>
                    </a:ext>
                  </a:extLst>
                </a:gridCol>
              </a:tblGrid>
              <a:tr h="2782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장르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FD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주요 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FD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BM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F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38685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</a:rPr>
                        <a:t>액션 </a:t>
                      </a:r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</a:rPr>
                        <a:t>RPG</a:t>
                      </a:r>
                      <a:endParaRPr lang="ko-KR" altLang="en-US" sz="1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</a:rPr>
                        <a:t>캐릭터</a:t>
                      </a:r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</a:rPr>
                        <a:t>무기</a:t>
                      </a:r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</a:rPr>
                        <a:t>스킬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</a:rPr>
                        <a:t>광고</a:t>
                      </a:r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</a:rPr>
                        <a:t>무기 패키지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13026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리뷰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FD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다운로드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FD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연령 제한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F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882145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</a:rPr>
                        <a:t>4.4(4</a:t>
                      </a:r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</a:rPr>
                        <a:t>만 건</a:t>
                      </a:r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</a:rPr>
                        <a:t>)</a:t>
                      </a:r>
                      <a:endParaRPr lang="ko-KR" altLang="en-US" sz="1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</a:rPr>
                        <a:t>100</a:t>
                      </a:r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</a:rPr>
                        <a:t>만 이상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</a:rPr>
                        <a:t>전체 </a:t>
                      </a:r>
                      <a:r>
                        <a:rPr lang="ko-KR" altLang="en-US" sz="1400" b="0" dirty="0" err="1">
                          <a:solidFill>
                            <a:sysClr val="windowText" lastClr="000000"/>
                          </a:solidFill>
                        </a:rPr>
                        <a:t>이용가</a:t>
                      </a:r>
                      <a:endParaRPr lang="ko-KR" altLang="en-US" sz="1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4751086"/>
                  </a:ext>
                </a:extLst>
              </a:tr>
            </a:tbl>
          </a:graphicData>
        </a:graphic>
      </p:graphicFrame>
      <p:pic>
        <p:nvPicPr>
          <p:cNvPr id="2052" name="Picture 4" descr="https://loadcomplete.com/uploads/1ac6485e-9c04-4e82-9c8b-0d2fdb3535c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1858" y="0"/>
            <a:ext cx="543868" cy="539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내용 개체 틀 25"/>
          <p:cNvSpPr>
            <a:spLocks noGrp="1"/>
          </p:cNvSpPr>
          <p:nvPr>
            <p:ph idx="1"/>
          </p:nvPr>
        </p:nvSpPr>
        <p:spPr>
          <a:xfrm>
            <a:off x="5791199" y="2249407"/>
            <a:ext cx="6177676" cy="128831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</a:rPr>
              <a:t>간단한 조작으로 몬스터의 패턴에 맞춰 방어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ko-KR" altLang="en-US" sz="1400" dirty="0">
                <a:solidFill>
                  <a:schemeClr val="tx1"/>
                </a:solidFill>
              </a:rPr>
              <a:t>공격 하며 진행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</a:rPr>
              <a:t>재화를 모으고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ko-KR" altLang="en-US" sz="1400" dirty="0">
                <a:solidFill>
                  <a:schemeClr val="tx1"/>
                </a:solidFill>
              </a:rPr>
              <a:t>캐릭터를 성장 시키는 것과</a:t>
            </a:r>
            <a:r>
              <a:rPr lang="en-US" altLang="ko-KR" sz="1400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몬스터의 </a:t>
            </a:r>
            <a:r>
              <a:rPr lang="ko-KR" altLang="en-US" sz="1400" dirty="0">
                <a:solidFill>
                  <a:schemeClr val="tx1"/>
                </a:solidFill>
              </a:rPr>
              <a:t>패턴을 파악 하고 타이밍을 학습 하여 더 높은 스테이지를 </a:t>
            </a:r>
            <a:r>
              <a:rPr lang="ko-KR" altLang="en-US" sz="1400" dirty="0" err="1">
                <a:solidFill>
                  <a:schemeClr val="tx1"/>
                </a:solidFill>
              </a:rPr>
              <a:t>클리어</a:t>
            </a:r>
            <a:r>
              <a:rPr lang="ko-KR" altLang="en-US" sz="1400" dirty="0">
                <a:solidFill>
                  <a:schemeClr val="tx1"/>
                </a:solidFill>
              </a:rPr>
              <a:t> 하는 것이 목표인 게임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304" y="939673"/>
            <a:ext cx="5384772" cy="2619467"/>
          </a:xfrm>
          <a:prstGeom prst="rect">
            <a:avLst/>
          </a:prstGeom>
        </p:spPr>
      </p:pic>
      <p:sp>
        <p:nvSpPr>
          <p:cNvPr id="27" name="내용 개체 틀 1"/>
          <p:cNvSpPr txBox="1">
            <a:spLocks/>
          </p:cNvSpPr>
          <p:nvPr/>
        </p:nvSpPr>
        <p:spPr>
          <a:xfrm>
            <a:off x="192304" y="502406"/>
            <a:ext cx="7787171" cy="49416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b="1" dirty="0"/>
              <a:t>게임 소개</a:t>
            </a:r>
            <a:endParaRPr lang="en-US" altLang="ko-KR" b="1" dirty="0"/>
          </a:p>
        </p:txBody>
      </p:sp>
      <p:sp>
        <p:nvSpPr>
          <p:cNvPr id="30" name="내용 개체 틀 25"/>
          <p:cNvSpPr txBox="1">
            <a:spLocks/>
          </p:cNvSpPr>
          <p:nvPr/>
        </p:nvSpPr>
        <p:spPr>
          <a:xfrm>
            <a:off x="8880036" y="4077177"/>
            <a:ext cx="3286005" cy="326375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31" name="내용 개체 틀 25"/>
          <p:cNvSpPr txBox="1">
            <a:spLocks/>
          </p:cNvSpPr>
          <p:nvPr/>
        </p:nvSpPr>
        <p:spPr>
          <a:xfrm>
            <a:off x="192304" y="3761676"/>
            <a:ext cx="3409753" cy="326375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ko-KR" altLang="en-US" b="1" dirty="0">
                <a:solidFill>
                  <a:schemeClr val="tx1"/>
                </a:solidFill>
              </a:rPr>
              <a:t>플레이 규칙 설명</a:t>
            </a:r>
            <a:r>
              <a:rPr lang="en-US" altLang="ko-KR" b="1" dirty="0">
                <a:solidFill>
                  <a:schemeClr val="tx1"/>
                </a:solidFill>
              </a:rPr>
              <a:t>.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9" name="내용 개체 틀 25"/>
          <p:cNvSpPr txBox="1">
            <a:spLocks/>
          </p:cNvSpPr>
          <p:nvPr/>
        </p:nvSpPr>
        <p:spPr>
          <a:xfrm>
            <a:off x="5803899" y="4069842"/>
            <a:ext cx="6177675" cy="259804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 algn="ctr">
            <a:solidFill>
              <a:schemeClr val="tx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6700" indent="-266700">
              <a:buFont typeface="+mj-ea"/>
              <a:buAutoNum type="circleNumDbPlain"/>
              <a:tabLst>
                <a:tab pos="180975" algn="l"/>
              </a:tabLst>
            </a:pPr>
            <a:r>
              <a:rPr lang="ko-KR" altLang="en-US" dirty="0">
                <a:solidFill>
                  <a:schemeClr val="tx1"/>
                </a:solidFill>
              </a:rPr>
              <a:t>지속적으로 플레이어 </a:t>
            </a:r>
            <a:r>
              <a:rPr lang="en-US" altLang="ko-KR" dirty="0">
                <a:solidFill>
                  <a:schemeClr val="tx1"/>
                </a:solidFill>
              </a:rPr>
              <a:t>HP </a:t>
            </a:r>
            <a:r>
              <a:rPr lang="ko-KR" altLang="en-US" dirty="0">
                <a:solidFill>
                  <a:schemeClr val="tx1"/>
                </a:solidFill>
              </a:rPr>
              <a:t>감소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  <a:p>
            <a:pPr marL="457200" lvl="1" indent="0">
              <a:buNone/>
              <a:tabLst>
                <a:tab pos="714375" algn="l"/>
              </a:tabLst>
            </a:pPr>
            <a:r>
              <a:rPr lang="ko-KR" altLang="en-US" dirty="0">
                <a:solidFill>
                  <a:schemeClr val="tx1"/>
                </a:solidFill>
              </a:rPr>
              <a:t>높은 스테이지 일 수록 감소폭 증가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  <a:p>
            <a:pPr marL="266700" indent="-266700">
              <a:buFont typeface="+mj-ea"/>
              <a:buAutoNum type="circleNumDbPlain"/>
            </a:pPr>
            <a:r>
              <a:rPr lang="ko-KR" altLang="en-US" dirty="0">
                <a:solidFill>
                  <a:schemeClr val="tx1"/>
                </a:solidFill>
              </a:rPr>
              <a:t>규칙적으로 플레이어 앞에 몬스터 배치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  <a:p>
            <a:pPr marL="457200" lvl="1" indent="0">
              <a:buNone/>
            </a:pPr>
            <a:r>
              <a:rPr lang="ko-KR" altLang="en-US" dirty="0">
                <a:solidFill>
                  <a:schemeClr val="tx1"/>
                </a:solidFill>
              </a:rPr>
              <a:t>몬스터가 한 마리 이상 일 때 플레이어 캐릭터 앞에 줄 세워 배치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  <a:p>
            <a:pPr marL="457200" lvl="1" indent="0">
              <a:buNone/>
            </a:pPr>
            <a:r>
              <a:rPr lang="ko-KR" altLang="en-US" dirty="0">
                <a:solidFill>
                  <a:schemeClr val="tx1"/>
                </a:solidFill>
              </a:rPr>
              <a:t>위치와 공격 유형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근접</a:t>
            </a:r>
            <a:r>
              <a:rPr lang="en-US" altLang="ko-KR" dirty="0">
                <a:solidFill>
                  <a:schemeClr val="tx1"/>
                </a:solidFill>
              </a:rPr>
              <a:t>/</a:t>
            </a:r>
            <a:r>
              <a:rPr lang="ko-KR" altLang="en-US" dirty="0">
                <a:solidFill>
                  <a:schemeClr val="tx1"/>
                </a:solidFill>
              </a:rPr>
              <a:t>투사체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r>
              <a:rPr lang="ko-KR" altLang="en-US" dirty="0">
                <a:solidFill>
                  <a:schemeClr val="tx1"/>
                </a:solidFill>
              </a:rPr>
              <a:t>에 관계 없이 플레이어에게 공격 가능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  <a:p>
            <a:pPr marL="266700" indent="-266700">
              <a:buFont typeface="+mj-ea"/>
              <a:buAutoNum type="circleNumDbPlain"/>
            </a:pPr>
            <a:r>
              <a:rPr lang="ko-KR" altLang="en-US" dirty="0">
                <a:solidFill>
                  <a:schemeClr val="tx1"/>
                </a:solidFill>
              </a:rPr>
              <a:t>몬스터 사망 시 플레이어 </a:t>
            </a:r>
            <a:r>
              <a:rPr lang="en-US" altLang="ko-KR" dirty="0">
                <a:solidFill>
                  <a:schemeClr val="tx1"/>
                </a:solidFill>
              </a:rPr>
              <a:t>HP </a:t>
            </a:r>
            <a:r>
              <a:rPr lang="ko-KR" altLang="en-US" dirty="0">
                <a:solidFill>
                  <a:schemeClr val="tx1"/>
                </a:solidFill>
              </a:rPr>
              <a:t>회복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</p:txBody>
      </p:sp>
      <p:pic>
        <p:nvPicPr>
          <p:cNvPr id="62" name="그림 6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304" y="4077177"/>
            <a:ext cx="5384773" cy="2590710"/>
          </a:xfrm>
          <a:prstGeom prst="rect">
            <a:avLst/>
          </a:prstGeom>
        </p:spPr>
      </p:pic>
      <p:pic>
        <p:nvPicPr>
          <p:cNvPr id="63" name="그림 6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45" t="833" r="17777" b="21771"/>
          <a:stretch/>
        </p:blipFill>
        <p:spPr>
          <a:xfrm>
            <a:off x="2000250" y="4098925"/>
            <a:ext cx="2614612" cy="2005097"/>
          </a:xfrm>
          <a:prstGeom prst="rect">
            <a:avLst/>
          </a:prstGeom>
        </p:spPr>
      </p:pic>
      <p:sp>
        <p:nvSpPr>
          <p:cNvPr id="69" name="내용 개체 틀 25"/>
          <p:cNvSpPr txBox="1">
            <a:spLocks/>
          </p:cNvSpPr>
          <p:nvPr/>
        </p:nvSpPr>
        <p:spPr>
          <a:xfrm>
            <a:off x="1914622" y="5162550"/>
            <a:ext cx="1962053" cy="1125446"/>
          </a:xfrm>
          <a:prstGeom prst="rect">
            <a:avLst/>
          </a:prstGeom>
          <a:solidFill>
            <a:srgbClr val="D31B1F">
              <a:alpha val="25000"/>
            </a:srgbClr>
          </a:solidFill>
          <a:ln w="12700" cap="flat" cmpd="sng" algn="ctr">
            <a:solidFill>
              <a:schemeClr val="tx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70" name="내용 개체 틀 25"/>
          <p:cNvSpPr txBox="1">
            <a:spLocks/>
          </p:cNvSpPr>
          <p:nvPr/>
        </p:nvSpPr>
        <p:spPr>
          <a:xfrm>
            <a:off x="1414703" y="4094208"/>
            <a:ext cx="3023947" cy="504477"/>
          </a:xfrm>
          <a:prstGeom prst="rect">
            <a:avLst/>
          </a:prstGeom>
          <a:solidFill>
            <a:srgbClr val="D31B1F">
              <a:alpha val="25000"/>
            </a:srgbClr>
          </a:solidFill>
          <a:ln w="12700" cap="flat" cmpd="sng" algn="ctr">
            <a:solidFill>
              <a:schemeClr val="tx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dirty="0">
              <a:solidFill>
                <a:schemeClr val="tx1"/>
              </a:solidFill>
            </a:endParaRPr>
          </a:p>
        </p:txBody>
      </p:sp>
      <p:cxnSp>
        <p:nvCxnSpPr>
          <p:cNvPr id="71" name="꺾인 연결선 70"/>
          <p:cNvCxnSpPr>
            <a:stCxn id="70" idx="3"/>
          </p:cNvCxnSpPr>
          <p:nvPr/>
        </p:nvCxnSpPr>
        <p:spPr>
          <a:xfrm>
            <a:off x="4438650" y="4346447"/>
            <a:ext cx="1365249" cy="57105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꺾인 연결선 71"/>
          <p:cNvCxnSpPr>
            <a:stCxn id="69" idx="3"/>
          </p:cNvCxnSpPr>
          <p:nvPr/>
        </p:nvCxnSpPr>
        <p:spPr>
          <a:xfrm flipV="1">
            <a:off x="3876675" y="5218060"/>
            <a:ext cx="1927224" cy="507213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제목 2"/>
          <p:cNvSpPr txBox="1">
            <a:spLocks/>
          </p:cNvSpPr>
          <p:nvPr/>
        </p:nvSpPr>
        <p:spPr>
          <a:xfrm>
            <a:off x="4015726" y="0"/>
            <a:ext cx="8176274" cy="54526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18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 err="1"/>
              <a:t>데블</a:t>
            </a:r>
            <a:r>
              <a:rPr lang="ko-KR" altLang="en-US" b="1" dirty="0"/>
              <a:t> </a:t>
            </a:r>
            <a:r>
              <a:rPr lang="ko-KR" altLang="en-US" b="1" dirty="0" err="1"/>
              <a:t>이터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5197291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853" y="961733"/>
            <a:ext cx="4937453" cy="2401865"/>
          </a:xfrm>
          <a:prstGeom prst="rect">
            <a:avLst/>
          </a:prstGeom>
        </p:spPr>
      </p:pic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185853" y="534070"/>
            <a:ext cx="7787171" cy="494162"/>
          </a:xfrm>
        </p:spPr>
        <p:txBody>
          <a:bodyPr/>
          <a:lstStyle/>
          <a:p>
            <a:r>
              <a:rPr lang="ko-KR" altLang="en-US" b="1" dirty="0"/>
              <a:t>플레이 화면 정보 </a:t>
            </a:r>
            <a:r>
              <a:rPr lang="en-US" altLang="ko-KR" b="1" dirty="0"/>
              <a:t>UI </a:t>
            </a:r>
            <a:r>
              <a:rPr lang="ko-KR" altLang="en-US" b="1" dirty="0"/>
              <a:t>설명</a:t>
            </a:r>
            <a:endParaRPr lang="en-US" altLang="ko-KR" b="1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015726" y="0"/>
            <a:ext cx="8176274" cy="545260"/>
          </a:xfrm>
        </p:spPr>
        <p:txBody>
          <a:bodyPr/>
          <a:lstStyle/>
          <a:p>
            <a:r>
              <a:rPr lang="ko-KR" altLang="en-US" b="1" dirty="0" err="1"/>
              <a:t>데블</a:t>
            </a:r>
            <a:r>
              <a:rPr lang="ko-KR" altLang="en-US" b="1" dirty="0"/>
              <a:t> </a:t>
            </a:r>
            <a:r>
              <a:rPr lang="ko-KR" altLang="en-US" b="1" dirty="0" err="1"/>
              <a:t>이터</a:t>
            </a:r>
            <a:endParaRPr lang="ko-KR" altLang="en-US" b="1" dirty="0"/>
          </a:p>
        </p:txBody>
      </p:sp>
      <p:pic>
        <p:nvPicPr>
          <p:cNvPr id="2052" name="Picture 4" descr="https://loadcomplete.com/uploads/1ac6485e-9c04-4e82-9c8b-0d2fdb3535c7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1858" y="0"/>
            <a:ext cx="543868" cy="539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타원 9"/>
          <p:cNvSpPr/>
          <p:nvPr/>
        </p:nvSpPr>
        <p:spPr>
          <a:xfrm>
            <a:off x="4498358" y="961733"/>
            <a:ext cx="666456" cy="28223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1310363" y="1014840"/>
            <a:ext cx="2688431" cy="27450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2173619" y="1367909"/>
            <a:ext cx="1055807" cy="31771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1863238" y="2018149"/>
            <a:ext cx="791340" cy="35826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185853" y="961733"/>
            <a:ext cx="339927" cy="37408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85853" y="2656216"/>
            <a:ext cx="4312505" cy="707381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4498358" y="1943100"/>
            <a:ext cx="624948" cy="1420498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꺾인 연결선 18"/>
          <p:cNvCxnSpPr>
            <a:stCxn id="10" idx="6"/>
            <a:endCxn id="22" idx="1"/>
          </p:cNvCxnSpPr>
          <p:nvPr/>
        </p:nvCxnSpPr>
        <p:spPr>
          <a:xfrm>
            <a:off x="5164814" y="1102852"/>
            <a:ext cx="810114" cy="178352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5974928" y="998406"/>
            <a:ext cx="5989909" cy="565595"/>
          </a:xfrm>
          <a:prstGeom prst="rect">
            <a:avLst/>
          </a:prstGeom>
          <a:solidFill>
            <a:srgbClr val="D9DFD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tx1"/>
                </a:solidFill>
              </a:rPr>
              <a:t>획득한 재화</a:t>
            </a:r>
            <a:r>
              <a:rPr lang="en-US" altLang="ko-KR" sz="1400" b="1" dirty="0">
                <a:solidFill>
                  <a:schemeClr val="tx1"/>
                </a:solidFill>
              </a:rPr>
              <a:t>. </a:t>
            </a:r>
            <a:r>
              <a:rPr lang="ko-KR" altLang="en-US" sz="1400" b="1" dirty="0">
                <a:solidFill>
                  <a:schemeClr val="tx1"/>
                </a:solidFill>
              </a:rPr>
              <a:t>종료 시 획득</a:t>
            </a:r>
            <a:r>
              <a:rPr lang="en-US" altLang="ko-KR" sz="1400" b="1" dirty="0">
                <a:solidFill>
                  <a:schemeClr val="tx1"/>
                </a:solidFill>
              </a:rPr>
              <a:t>. </a:t>
            </a:r>
            <a:r>
              <a:rPr lang="ko-KR" altLang="en-US" sz="1400" b="1" dirty="0">
                <a:solidFill>
                  <a:schemeClr val="tx1"/>
                </a:solidFill>
              </a:rPr>
              <a:t>캐릭터 업그레이드</a:t>
            </a:r>
            <a:r>
              <a:rPr lang="en-US" altLang="ko-KR" sz="1400" b="1" dirty="0">
                <a:solidFill>
                  <a:schemeClr val="tx1"/>
                </a:solidFill>
              </a:rPr>
              <a:t>, </a:t>
            </a:r>
            <a:r>
              <a:rPr lang="ko-KR" altLang="en-US" sz="1400" b="1" dirty="0">
                <a:solidFill>
                  <a:schemeClr val="tx1"/>
                </a:solidFill>
              </a:rPr>
              <a:t>무기 구매 등에 사용</a:t>
            </a:r>
            <a:r>
              <a:rPr lang="en-US" altLang="ko-KR" sz="1400" b="1" dirty="0">
                <a:solidFill>
                  <a:schemeClr val="tx1"/>
                </a:solidFill>
              </a:rPr>
              <a:t>.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5974926" y="1869035"/>
            <a:ext cx="5989912" cy="565595"/>
          </a:xfrm>
          <a:prstGeom prst="rect">
            <a:avLst/>
          </a:prstGeom>
          <a:solidFill>
            <a:srgbClr val="D9DFD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tx1"/>
                </a:solidFill>
              </a:rPr>
              <a:t>캐릭터 </a:t>
            </a:r>
            <a:r>
              <a:rPr lang="en-US" altLang="ko-KR" sz="1400" b="1" dirty="0">
                <a:solidFill>
                  <a:schemeClr val="tx1"/>
                </a:solidFill>
              </a:rPr>
              <a:t>HP. 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787454" y="3600804"/>
            <a:ext cx="2102396" cy="565595"/>
          </a:xfrm>
          <a:prstGeom prst="rect">
            <a:avLst/>
          </a:prstGeom>
          <a:solidFill>
            <a:srgbClr val="D9DFD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tx1"/>
                </a:solidFill>
              </a:rPr>
              <a:t>몬스터 </a:t>
            </a:r>
            <a:r>
              <a:rPr lang="en-US" altLang="ko-KR" sz="1400" b="1" dirty="0">
                <a:solidFill>
                  <a:schemeClr val="tx1"/>
                </a:solidFill>
              </a:rPr>
              <a:t>HP</a:t>
            </a:r>
            <a:r>
              <a:rPr lang="ko-KR" altLang="en-US" sz="1400" b="1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787454" y="4681315"/>
            <a:ext cx="4876921" cy="565595"/>
          </a:xfrm>
          <a:prstGeom prst="rect">
            <a:avLst/>
          </a:prstGeom>
          <a:solidFill>
            <a:srgbClr val="D9DFD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tx1"/>
                </a:solidFill>
              </a:rPr>
              <a:t>일시 정지</a:t>
            </a:r>
            <a:r>
              <a:rPr lang="en-US" altLang="ko-KR" sz="1400" b="1" dirty="0">
                <a:solidFill>
                  <a:schemeClr val="tx1"/>
                </a:solidFill>
              </a:rPr>
              <a:t>. </a:t>
            </a:r>
            <a:r>
              <a:rPr lang="ko-KR" altLang="en-US" sz="1400" b="1" dirty="0">
                <a:solidFill>
                  <a:schemeClr val="tx1"/>
                </a:solidFill>
              </a:rPr>
              <a:t>게임 진행을 멈추고 </a:t>
            </a:r>
            <a:r>
              <a:rPr lang="en-US" altLang="ko-KR" sz="1400" b="1" dirty="0">
                <a:solidFill>
                  <a:schemeClr val="tx1"/>
                </a:solidFill>
              </a:rPr>
              <a:t>UI </a:t>
            </a:r>
            <a:r>
              <a:rPr lang="ko-KR" altLang="en-US" sz="1400" b="1" dirty="0">
                <a:solidFill>
                  <a:schemeClr val="tx1"/>
                </a:solidFill>
              </a:rPr>
              <a:t>출력</a:t>
            </a:r>
            <a:r>
              <a:rPr lang="en-US" altLang="ko-KR" sz="1400" b="1" dirty="0">
                <a:solidFill>
                  <a:schemeClr val="tx1"/>
                </a:solidFill>
              </a:rPr>
              <a:t>.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5974926" y="3591279"/>
            <a:ext cx="5989911" cy="565595"/>
          </a:xfrm>
          <a:prstGeom prst="rect">
            <a:avLst/>
          </a:prstGeom>
          <a:solidFill>
            <a:srgbClr val="D9DFD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tx1"/>
                </a:solidFill>
              </a:rPr>
              <a:t>전체 킬 수</a:t>
            </a:r>
          </a:p>
        </p:txBody>
      </p:sp>
      <p:cxnSp>
        <p:nvCxnSpPr>
          <p:cNvPr id="27" name="꺾인 연결선 26"/>
          <p:cNvCxnSpPr>
            <a:stCxn id="14" idx="4"/>
            <a:endCxn id="25" idx="1"/>
          </p:cNvCxnSpPr>
          <p:nvPr/>
        </p:nvCxnSpPr>
        <p:spPr>
          <a:xfrm rot="16200000" flipH="1">
            <a:off x="-1242510" y="2934148"/>
            <a:ext cx="3628291" cy="431637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꺾인 연결선 29"/>
          <p:cNvCxnSpPr>
            <a:stCxn id="13" idx="2"/>
            <a:endCxn id="24" idx="1"/>
          </p:cNvCxnSpPr>
          <p:nvPr/>
        </p:nvCxnSpPr>
        <p:spPr>
          <a:xfrm rot="10800000" flipV="1">
            <a:off x="787454" y="2197280"/>
            <a:ext cx="1075784" cy="1686322"/>
          </a:xfrm>
          <a:prstGeom prst="bentConnector3">
            <a:avLst>
              <a:gd name="adj1" fmla="val 12125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1" name="그림 205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24" t="10749" r="12516" b="11505"/>
          <a:stretch/>
        </p:blipFill>
        <p:spPr>
          <a:xfrm>
            <a:off x="787454" y="5243918"/>
            <a:ext cx="2369814" cy="1240322"/>
          </a:xfrm>
          <a:prstGeom prst="rect">
            <a:avLst/>
          </a:prstGeom>
        </p:spPr>
      </p:pic>
      <p:cxnSp>
        <p:nvCxnSpPr>
          <p:cNvPr id="38" name="꺾인 연결선 37"/>
          <p:cNvCxnSpPr>
            <a:stCxn id="11" idx="5"/>
            <a:endCxn id="23" idx="1"/>
          </p:cNvCxnSpPr>
          <p:nvPr/>
        </p:nvCxnSpPr>
        <p:spPr>
          <a:xfrm rot="16200000" flipH="1">
            <a:off x="4338660" y="515567"/>
            <a:ext cx="902688" cy="2369844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꺾인 연결선 40"/>
          <p:cNvCxnSpPr>
            <a:stCxn id="12" idx="5"/>
            <a:endCxn id="26" idx="1"/>
          </p:cNvCxnSpPr>
          <p:nvPr/>
        </p:nvCxnSpPr>
        <p:spPr>
          <a:xfrm rot="16200000" flipH="1">
            <a:off x="3407377" y="1306527"/>
            <a:ext cx="2234979" cy="2900119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/>
          <p:cNvSpPr/>
          <p:nvPr/>
        </p:nvSpPr>
        <p:spPr>
          <a:xfrm>
            <a:off x="787453" y="4162912"/>
            <a:ext cx="2102397" cy="342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/>
                </a:solidFill>
              </a:rPr>
              <a:t>100%</a:t>
            </a:r>
            <a:r>
              <a:rPr lang="ko-KR" altLang="en-US" sz="1400" dirty="0">
                <a:solidFill>
                  <a:schemeClr val="tx1"/>
                </a:solidFill>
              </a:rPr>
              <a:t>를 기준으로 출력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3463035" y="5243918"/>
            <a:ext cx="2201340" cy="4833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</a:rPr>
              <a:t>게임 재 시작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3463035" y="6000937"/>
            <a:ext cx="2201340" cy="4833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</a:rPr>
              <a:t>홈 화면으로 돌아감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64" name="직사각형 63"/>
          <p:cNvSpPr/>
          <p:nvPr/>
        </p:nvSpPr>
        <p:spPr>
          <a:xfrm>
            <a:off x="5974925" y="4148767"/>
            <a:ext cx="5989912" cy="342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</a:rPr>
              <a:t>스테이지 진행 정도</a:t>
            </a:r>
            <a:r>
              <a:rPr lang="en-US" altLang="ko-KR" sz="1400" dirty="0">
                <a:solidFill>
                  <a:schemeClr val="tx1"/>
                </a:solidFill>
              </a:rPr>
              <a:t>. 25</a:t>
            </a:r>
            <a:r>
              <a:rPr lang="ko-KR" altLang="en-US" sz="1400" dirty="0">
                <a:solidFill>
                  <a:schemeClr val="tx1"/>
                </a:solidFill>
              </a:rPr>
              <a:t>킬 마다 보스가 등장 하고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ko-KR" altLang="en-US" sz="1400" dirty="0">
                <a:solidFill>
                  <a:schemeClr val="tx1"/>
                </a:solidFill>
              </a:rPr>
              <a:t>스테이지가 바뀐다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0" name="타원 69"/>
          <p:cNvSpPr/>
          <p:nvPr/>
        </p:nvSpPr>
        <p:spPr>
          <a:xfrm>
            <a:off x="1368933" y="5727221"/>
            <a:ext cx="1055807" cy="31771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1" name="꺾인 연결선 70"/>
          <p:cNvCxnSpPr>
            <a:stCxn id="70" idx="6"/>
            <a:endCxn id="50" idx="1"/>
          </p:cNvCxnSpPr>
          <p:nvPr/>
        </p:nvCxnSpPr>
        <p:spPr>
          <a:xfrm flipV="1">
            <a:off x="2424740" y="5485570"/>
            <a:ext cx="1038295" cy="400510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꺾인 연결선 74"/>
          <p:cNvCxnSpPr>
            <a:stCxn id="77" idx="6"/>
            <a:endCxn id="51" idx="1"/>
          </p:cNvCxnSpPr>
          <p:nvPr/>
        </p:nvCxnSpPr>
        <p:spPr>
          <a:xfrm>
            <a:off x="2497874" y="6187027"/>
            <a:ext cx="965161" cy="55562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타원 76"/>
          <p:cNvSpPr/>
          <p:nvPr/>
        </p:nvSpPr>
        <p:spPr>
          <a:xfrm>
            <a:off x="1442067" y="6028168"/>
            <a:ext cx="1055807" cy="31771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직사각형 86"/>
          <p:cNvSpPr/>
          <p:nvPr/>
        </p:nvSpPr>
        <p:spPr>
          <a:xfrm>
            <a:off x="5974927" y="2434630"/>
            <a:ext cx="5989910" cy="10229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rgbClr val="D31B1F"/>
                </a:solidFill>
              </a:rPr>
              <a:t>지속 </a:t>
            </a:r>
            <a:r>
              <a:rPr lang="ko-KR" altLang="en-US" sz="1400" b="1" dirty="0" err="1">
                <a:solidFill>
                  <a:srgbClr val="D31B1F"/>
                </a:solidFill>
              </a:rPr>
              <a:t>데미지를</a:t>
            </a:r>
            <a:r>
              <a:rPr lang="ko-KR" altLang="en-US" sz="1400" b="1" dirty="0">
                <a:solidFill>
                  <a:srgbClr val="D31B1F"/>
                </a:solidFill>
              </a:rPr>
              <a:t> 받으며 스테이지 수준이 올라 갈 수록 </a:t>
            </a:r>
            <a:r>
              <a:rPr lang="ko-KR" altLang="en-US" sz="1400" b="1" dirty="0" err="1">
                <a:solidFill>
                  <a:srgbClr val="D31B1F"/>
                </a:solidFill>
              </a:rPr>
              <a:t>데미지</a:t>
            </a:r>
            <a:r>
              <a:rPr lang="ko-KR" altLang="en-US" sz="1400" b="1" dirty="0">
                <a:solidFill>
                  <a:srgbClr val="D31B1F"/>
                </a:solidFill>
              </a:rPr>
              <a:t> 증가</a:t>
            </a:r>
            <a:endParaRPr lang="en-US" altLang="ko-KR" sz="1400" b="1" dirty="0">
              <a:solidFill>
                <a:srgbClr val="D31B1F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 err="1">
                <a:solidFill>
                  <a:schemeClr val="tx1"/>
                </a:solidFill>
              </a:rPr>
              <a:t>몬스터에게</a:t>
            </a:r>
            <a:r>
              <a:rPr lang="ko-KR" altLang="en-US" sz="1400" dirty="0">
                <a:solidFill>
                  <a:schemeClr val="tx1"/>
                </a:solidFill>
              </a:rPr>
              <a:t> 피격 시 </a:t>
            </a:r>
            <a:r>
              <a:rPr lang="ko-KR" altLang="en-US" sz="1400" dirty="0" err="1">
                <a:solidFill>
                  <a:schemeClr val="tx1"/>
                </a:solidFill>
              </a:rPr>
              <a:t>데미지</a:t>
            </a:r>
            <a:r>
              <a:rPr lang="ko-KR" altLang="en-US" sz="1400" dirty="0">
                <a:solidFill>
                  <a:schemeClr val="tx1"/>
                </a:solidFill>
              </a:rPr>
              <a:t> 만큼 깎임</a:t>
            </a:r>
            <a:r>
              <a:rPr lang="en-US" altLang="ko-KR" sz="1400" dirty="0">
                <a:solidFill>
                  <a:schemeClr val="tx1"/>
                </a:solidFill>
              </a:rPr>
              <a:t>, 0</a:t>
            </a:r>
            <a:r>
              <a:rPr lang="ko-KR" altLang="en-US" sz="1400" dirty="0">
                <a:solidFill>
                  <a:schemeClr val="tx1"/>
                </a:solidFill>
              </a:rPr>
              <a:t>이 되면 게임 종료</a:t>
            </a:r>
          </a:p>
        </p:txBody>
      </p:sp>
      <p:sp>
        <p:nvSpPr>
          <p:cNvPr id="89" name="제목 2"/>
          <p:cNvSpPr txBox="1">
            <a:spLocks/>
          </p:cNvSpPr>
          <p:nvPr/>
        </p:nvSpPr>
        <p:spPr>
          <a:xfrm>
            <a:off x="192304" y="0"/>
            <a:ext cx="2783809" cy="54526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18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>
                <a:solidFill>
                  <a:schemeClr val="tx1"/>
                </a:solidFill>
              </a:rPr>
              <a:t>타 게임 분석</a:t>
            </a:r>
            <a:endParaRPr lang="ko-KR" alt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12465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9" name="그룹 2058"/>
          <p:cNvGrpSpPr/>
          <p:nvPr/>
        </p:nvGrpSpPr>
        <p:grpSpPr>
          <a:xfrm>
            <a:off x="234484" y="1704672"/>
            <a:ext cx="3799493" cy="2375371"/>
            <a:chOff x="187658" y="935003"/>
            <a:chExt cx="3799493" cy="2375371"/>
          </a:xfrm>
        </p:grpSpPr>
        <p:pic>
          <p:nvPicPr>
            <p:cNvPr id="7" name="Picture 2" descr="Image result for devil eater game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7658" y="935003"/>
              <a:ext cx="3799492" cy="2375371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타원 4"/>
            <p:cNvSpPr/>
            <p:nvPr/>
          </p:nvSpPr>
          <p:spPr>
            <a:xfrm>
              <a:off x="216233" y="2527599"/>
              <a:ext cx="649422" cy="744675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타원 20"/>
            <p:cNvSpPr/>
            <p:nvPr/>
          </p:nvSpPr>
          <p:spPr>
            <a:xfrm>
              <a:off x="3442007" y="2742437"/>
              <a:ext cx="545143" cy="561884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타원 21"/>
            <p:cNvSpPr/>
            <p:nvPr/>
          </p:nvSpPr>
          <p:spPr>
            <a:xfrm>
              <a:off x="3371297" y="2200077"/>
              <a:ext cx="615854" cy="55734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2" name="직사각형 41"/>
          <p:cNvSpPr/>
          <p:nvPr/>
        </p:nvSpPr>
        <p:spPr>
          <a:xfrm>
            <a:off x="4559538" y="1830569"/>
            <a:ext cx="7423151" cy="342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/>
                </a:solidFill>
              </a:rPr>
              <a:t>(2) </a:t>
            </a:r>
            <a:r>
              <a:rPr lang="ko-KR" altLang="en-US" sz="1400" dirty="0">
                <a:solidFill>
                  <a:schemeClr val="tx1"/>
                </a:solidFill>
              </a:rPr>
              <a:t>최대 </a:t>
            </a:r>
            <a:r>
              <a:rPr lang="en-US" altLang="ko-KR" sz="1400" dirty="0">
                <a:solidFill>
                  <a:schemeClr val="tx1"/>
                </a:solidFill>
              </a:rPr>
              <a:t>3</a:t>
            </a:r>
            <a:r>
              <a:rPr lang="ko-KR" altLang="en-US" sz="1400" dirty="0">
                <a:solidFill>
                  <a:schemeClr val="tx1"/>
                </a:solidFill>
              </a:rPr>
              <a:t>개</a:t>
            </a:r>
            <a:r>
              <a:rPr lang="en-US" altLang="ko-KR" sz="1400" dirty="0">
                <a:solidFill>
                  <a:schemeClr val="tx1"/>
                </a:solidFill>
              </a:rPr>
              <a:t>(+9</a:t>
            </a:r>
            <a:r>
              <a:rPr lang="ko-KR" altLang="en-US" sz="1400" dirty="0">
                <a:solidFill>
                  <a:schemeClr val="tx1"/>
                </a:solidFill>
              </a:rPr>
              <a:t>번의 충전</a:t>
            </a:r>
            <a:r>
              <a:rPr lang="en-US" altLang="ko-KR" sz="1400" dirty="0">
                <a:solidFill>
                  <a:schemeClr val="tx1"/>
                </a:solidFill>
              </a:rPr>
              <a:t>) </a:t>
            </a:r>
            <a:r>
              <a:rPr lang="ko-KR" altLang="en-US" sz="1400" dirty="0">
                <a:solidFill>
                  <a:schemeClr val="tx1"/>
                </a:solidFill>
              </a:rPr>
              <a:t>저장 가능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185852" y="546111"/>
            <a:ext cx="7787171" cy="494162"/>
          </a:xfrm>
        </p:spPr>
        <p:txBody>
          <a:bodyPr/>
          <a:lstStyle/>
          <a:p>
            <a:r>
              <a:rPr lang="ko-KR" altLang="en-US" b="1" dirty="0"/>
              <a:t>플레이 화면 조작 </a:t>
            </a:r>
            <a:r>
              <a:rPr lang="en-US" altLang="ko-KR" b="1" dirty="0"/>
              <a:t>UI </a:t>
            </a:r>
            <a:r>
              <a:rPr lang="ko-KR" altLang="en-US" b="1" dirty="0"/>
              <a:t>설명</a:t>
            </a:r>
            <a:endParaRPr lang="en-US" altLang="ko-KR" b="1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015726" y="0"/>
            <a:ext cx="8176274" cy="545260"/>
          </a:xfrm>
        </p:spPr>
        <p:txBody>
          <a:bodyPr/>
          <a:lstStyle/>
          <a:p>
            <a:r>
              <a:rPr lang="ko-KR" altLang="en-US" b="1" dirty="0" err="1"/>
              <a:t>데블</a:t>
            </a:r>
            <a:r>
              <a:rPr lang="ko-KR" altLang="en-US" b="1" dirty="0"/>
              <a:t> </a:t>
            </a:r>
            <a:r>
              <a:rPr lang="ko-KR" altLang="en-US" b="1" dirty="0" err="1"/>
              <a:t>이터</a:t>
            </a:r>
            <a:endParaRPr lang="ko-KR" altLang="en-US" b="1" dirty="0"/>
          </a:p>
        </p:txBody>
      </p:sp>
      <p:pic>
        <p:nvPicPr>
          <p:cNvPr id="2052" name="Picture 4" descr="https://loadcomplete.com/uploads/1ac6485e-9c04-4e82-9c8b-0d2fdb3535c7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1858" y="0"/>
            <a:ext cx="543868" cy="539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직사각형 23"/>
          <p:cNvSpPr/>
          <p:nvPr/>
        </p:nvSpPr>
        <p:spPr>
          <a:xfrm>
            <a:off x="4559537" y="3506006"/>
            <a:ext cx="7450156" cy="565595"/>
          </a:xfrm>
          <a:prstGeom prst="rect">
            <a:avLst/>
          </a:prstGeom>
          <a:solidFill>
            <a:srgbClr val="D9DFD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</a:rPr>
              <a:t>가장 앞에 있는 적을 공격</a:t>
            </a:r>
            <a:r>
              <a:rPr lang="en-US" altLang="ko-KR" sz="1400" b="1" dirty="0">
                <a:solidFill>
                  <a:schemeClr val="tx1"/>
                </a:solidFill>
              </a:rPr>
              <a:t>. </a:t>
            </a:r>
            <a:r>
              <a:rPr lang="ko-KR" altLang="en-US" sz="1400" b="1" dirty="0">
                <a:solidFill>
                  <a:schemeClr val="tx1"/>
                </a:solidFill>
              </a:rPr>
              <a:t>공격을 홀드</a:t>
            </a:r>
            <a:r>
              <a:rPr lang="en-US" altLang="ko-KR" sz="1400" b="1" dirty="0">
                <a:solidFill>
                  <a:schemeClr val="tx1"/>
                </a:solidFill>
              </a:rPr>
              <a:t> (</a:t>
            </a:r>
            <a:r>
              <a:rPr lang="ko-KR" altLang="en-US" sz="1400" b="1" dirty="0">
                <a:solidFill>
                  <a:schemeClr val="tx1"/>
                </a:solidFill>
              </a:rPr>
              <a:t>터치 후 떼지 않음</a:t>
            </a:r>
            <a:r>
              <a:rPr lang="en-US" altLang="ko-KR" sz="1400" b="1" dirty="0">
                <a:solidFill>
                  <a:schemeClr val="tx1"/>
                </a:solidFill>
              </a:rPr>
              <a:t>)</a:t>
            </a:r>
            <a:r>
              <a:rPr lang="ko-KR" altLang="en-US" sz="1400" b="1" dirty="0">
                <a:solidFill>
                  <a:schemeClr val="tx1"/>
                </a:solidFill>
              </a:rPr>
              <a:t> 하면 계속 공격 한다</a:t>
            </a:r>
            <a:r>
              <a:rPr lang="en-US" altLang="ko-KR" sz="1400" b="1" dirty="0">
                <a:solidFill>
                  <a:schemeClr val="tx1"/>
                </a:solidFill>
              </a:rPr>
              <a:t>. 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4559537" y="940078"/>
            <a:ext cx="7423151" cy="565595"/>
          </a:xfrm>
          <a:prstGeom prst="rect">
            <a:avLst/>
          </a:prstGeom>
          <a:solidFill>
            <a:srgbClr val="D9DFD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tx1"/>
                </a:solidFill>
              </a:rPr>
              <a:t>공격 시 게이지가 충전 되고 </a:t>
            </a:r>
            <a:r>
              <a:rPr lang="en-US" altLang="ko-KR" sz="1400" b="1" dirty="0">
                <a:solidFill>
                  <a:schemeClr val="tx1"/>
                </a:solidFill>
              </a:rPr>
              <a:t>10</a:t>
            </a:r>
            <a:r>
              <a:rPr lang="ko-KR" altLang="en-US" sz="1400" b="1" dirty="0">
                <a:solidFill>
                  <a:schemeClr val="tx1"/>
                </a:solidFill>
              </a:rPr>
              <a:t>번 충전 시 한 번의 스킬을 사용 할 수 있다</a:t>
            </a:r>
            <a:r>
              <a:rPr lang="en-US" altLang="ko-KR" sz="1400" b="1" dirty="0">
                <a:solidFill>
                  <a:schemeClr val="tx1"/>
                </a:solidFill>
              </a:rPr>
              <a:t>. 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cxnSp>
        <p:nvCxnSpPr>
          <p:cNvPr id="26" name="꺾인 연결선 25"/>
          <p:cNvCxnSpPr>
            <a:stCxn id="22" idx="0"/>
            <a:endCxn id="25" idx="1"/>
          </p:cNvCxnSpPr>
          <p:nvPr/>
        </p:nvCxnSpPr>
        <p:spPr>
          <a:xfrm rot="5400000" flipH="1" flipV="1">
            <a:off x="3269358" y="1679568"/>
            <a:ext cx="1746870" cy="833487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꺾인 연결선 28"/>
          <p:cNvCxnSpPr>
            <a:stCxn id="21" idx="6"/>
            <a:endCxn id="24" idx="1"/>
          </p:cNvCxnSpPr>
          <p:nvPr/>
        </p:nvCxnSpPr>
        <p:spPr>
          <a:xfrm flipV="1">
            <a:off x="4033976" y="3788804"/>
            <a:ext cx="525561" cy="4244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직사각형 42"/>
          <p:cNvSpPr/>
          <p:nvPr/>
        </p:nvSpPr>
        <p:spPr>
          <a:xfrm>
            <a:off x="4559538" y="2168479"/>
            <a:ext cx="7423151" cy="342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/>
                </a:solidFill>
              </a:rPr>
              <a:t>(3)</a:t>
            </a:r>
            <a:r>
              <a:rPr lang="ko-KR" altLang="en-US" sz="1400" dirty="0">
                <a:solidFill>
                  <a:schemeClr val="tx1"/>
                </a:solidFill>
              </a:rPr>
              <a:t>무기나 캐릭터 업그레이드로 충전 회수를 낮추거나 </a:t>
            </a:r>
            <a:r>
              <a:rPr lang="ko-KR" altLang="en-US" sz="1400" dirty="0" err="1">
                <a:solidFill>
                  <a:schemeClr val="tx1"/>
                </a:solidFill>
              </a:rPr>
              <a:t>데미지를</a:t>
            </a:r>
            <a:r>
              <a:rPr lang="ko-KR" altLang="en-US" sz="1400" dirty="0">
                <a:solidFill>
                  <a:schemeClr val="tx1"/>
                </a:solidFill>
              </a:rPr>
              <a:t> 상승 가능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4559537" y="1492304"/>
            <a:ext cx="7423151" cy="342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/>
                </a:solidFill>
              </a:rPr>
              <a:t>(1)</a:t>
            </a:r>
            <a:r>
              <a:rPr lang="ko-KR" altLang="en-US" sz="1400" dirty="0">
                <a:solidFill>
                  <a:schemeClr val="tx1"/>
                </a:solidFill>
              </a:rPr>
              <a:t>사용 시 장총으로 총을 쏘는 모션을 취하고 모션 동안 무적 상태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4559537" y="4070728"/>
            <a:ext cx="7450155" cy="342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/>
                </a:solidFill>
              </a:rPr>
              <a:t>(1)</a:t>
            </a:r>
            <a:r>
              <a:rPr lang="ko-KR" altLang="en-US" sz="1400" dirty="0">
                <a:solidFill>
                  <a:schemeClr val="tx1"/>
                </a:solidFill>
              </a:rPr>
              <a:t>공격 속도와 공격력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ko-KR" altLang="en-US" sz="1400" dirty="0">
                <a:solidFill>
                  <a:schemeClr val="tx1"/>
                </a:solidFill>
              </a:rPr>
              <a:t>치명타 확률에 영향을 받는다</a:t>
            </a:r>
            <a:r>
              <a:rPr lang="en-US" altLang="ko-KR" sz="1400" dirty="0">
                <a:solidFill>
                  <a:schemeClr val="tx1"/>
                </a:solidFill>
              </a:rPr>
              <a:t>. 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4559537" y="4417888"/>
            <a:ext cx="7450155" cy="342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/>
                </a:solidFill>
              </a:rPr>
              <a:t>(2)</a:t>
            </a:r>
            <a:r>
              <a:rPr lang="ko-KR" altLang="en-US" sz="1400" dirty="0">
                <a:solidFill>
                  <a:schemeClr val="tx1"/>
                </a:solidFill>
              </a:rPr>
              <a:t>해당 상태에서 공격 받으면 잠시 동안 공격 할 수 없는 상태가 된다</a:t>
            </a:r>
            <a:r>
              <a:rPr lang="en-US" altLang="ko-KR" sz="1400" dirty="0">
                <a:solidFill>
                  <a:schemeClr val="tx1"/>
                </a:solidFill>
              </a:rPr>
              <a:t>. 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4559536" y="5067128"/>
            <a:ext cx="7423151" cy="565595"/>
          </a:xfrm>
          <a:prstGeom prst="rect">
            <a:avLst/>
          </a:prstGeom>
          <a:solidFill>
            <a:srgbClr val="D9DFD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</a:rPr>
              <a:t>방어 상태가 된다</a:t>
            </a:r>
            <a:r>
              <a:rPr lang="en-US" altLang="ko-KR" sz="1400" b="1" dirty="0">
                <a:solidFill>
                  <a:schemeClr val="tx1"/>
                </a:solidFill>
              </a:rPr>
              <a:t>. </a:t>
            </a:r>
            <a:r>
              <a:rPr lang="ko-KR" altLang="en-US" sz="1400" b="1" dirty="0">
                <a:solidFill>
                  <a:schemeClr val="tx1"/>
                </a:solidFill>
              </a:rPr>
              <a:t>방어를 홀드 하면 계속 방어 모션을 취한다</a:t>
            </a:r>
            <a:r>
              <a:rPr lang="en-US" altLang="ko-KR" sz="1400" b="1" dirty="0">
                <a:solidFill>
                  <a:schemeClr val="tx1"/>
                </a:solidFill>
              </a:rPr>
              <a:t>.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4559536" y="5634788"/>
            <a:ext cx="7423151" cy="342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/>
                </a:solidFill>
              </a:rPr>
              <a:t>(1)</a:t>
            </a:r>
            <a:r>
              <a:rPr lang="ko-KR" altLang="en-US" sz="1400" dirty="0">
                <a:solidFill>
                  <a:schemeClr val="tx1"/>
                </a:solidFill>
              </a:rPr>
              <a:t>방어 상태에서 피격 시 감소한 </a:t>
            </a:r>
            <a:r>
              <a:rPr lang="ko-KR" altLang="en-US" sz="1400" dirty="0" err="1">
                <a:solidFill>
                  <a:schemeClr val="tx1"/>
                </a:solidFill>
              </a:rPr>
              <a:t>데미지를</a:t>
            </a:r>
            <a:r>
              <a:rPr lang="ko-KR" altLang="en-US" sz="1400" dirty="0">
                <a:solidFill>
                  <a:schemeClr val="tx1"/>
                </a:solidFill>
              </a:rPr>
              <a:t> 받는다</a:t>
            </a:r>
            <a:r>
              <a:rPr lang="en-US" altLang="ko-KR" sz="1400" dirty="0">
                <a:solidFill>
                  <a:schemeClr val="tx1"/>
                </a:solidFill>
              </a:rPr>
              <a:t>. 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4559536" y="5978664"/>
            <a:ext cx="7423151" cy="342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/>
                </a:solidFill>
              </a:rPr>
              <a:t>(2)</a:t>
            </a:r>
            <a:r>
              <a:rPr lang="ko-KR" altLang="en-US" sz="1400" dirty="0">
                <a:solidFill>
                  <a:schemeClr val="tx1"/>
                </a:solidFill>
              </a:rPr>
              <a:t>몬스터의 공격 타이밍에 맞춰 방어 시 </a:t>
            </a:r>
            <a:r>
              <a:rPr lang="en-US" altLang="ko-KR" sz="1400" dirty="0">
                <a:solidFill>
                  <a:schemeClr val="tx1"/>
                </a:solidFill>
              </a:rPr>
              <a:t>‘</a:t>
            </a:r>
            <a:r>
              <a:rPr lang="ko-KR" altLang="en-US" sz="1400" dirty="0">
                <a:solidFill>
                  <a:schemeClr val="tx1"/>
                </a:solidFill>
              </a:rPr>
              <a:t>긴급 방어</a:t>
            </a:r>
            <a:r>
              <a:rPr lang="en-US" altLang="ko-KR" sz="1400" dirty="0">
                <a:solidFill>
                  <a:schemeClr val="tx1"/>
                </a:solidFill>
              </a:rPr>
              <a:t>’ </a:t>
            </a:r>
            <a:r>
              <a:rPr lang="ko-KR" altLang="en-US" sz="1400" dirty="0">
                <a:solidFill>
                  <a:schemeClr val="tx1"/>
                </a:solidFill>
              </a:rPr>
              <a:t>가 적용된다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pic>
        <p:nvPicPr>
          <p:cNvPr id="53" name="그림 52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2398" b="75161" l="86563" r="98438">
                        <a14:foregroundMark x1="90417" y1="69807" x2="90417" y2="69807"/>
                        <a14:foregroundMark x1="91979" y1="72591" x2="91979" y2="72591"/>
                        <a14:foregroundMark x1="93021" y1="73876" x2="93021" y2="73876"/>
                        <a14:foregroundMark x1="96771" y1="51392" x2="96771" y2="51392"/>
                        <a14:foregroundMark x1="96771" y1="48180" x2="96771" y2="48180"/>
                        <a14:foregroundMark x1="96667" y1="44111" x2="96667" y2="44111"/>
                        <a14:foregroundMark x1="95104" y1="43897" x2="95104" y2="43897"/>
                        <a14:foregroundMark x1="95104" y1="47752" x2="95104" y2="47752"/>
                        <a14:foregroundMark x1="95000" y1="51606" x2="95000" y2="51606"/>
                        <a14:foregroundMark x1="95521" y1="47752" x2="95521" y2="47752"/>
                        <a14:foregroundMark x1="95521" y1="43897" x2="95521" y2="43897"/>
                        <a14:foregroundMark x1="91146" y1="70450" x2="91146" y2="704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5121" t="53866" b="23270"/>
          <a:stretch/>
        </p:blipFill>
        <p:spPr>
          <a:xfrm>
            <a:off x="4539287" y="2555551"/>
            <a:ext cx="762301" cy="569842"/>
          </a:xfrm>
          <a:prstGeom prst="rect">
            <a:avLst/>
          </a:prstGeom>
        </p:spPr>
      </p:pic>
      <p:sp>
        <p:nvSpPr>
          <p:cNvPr id="54" name="직사각형 53"/>
          <p:cNvSpPr/>
          <p:nvPr/>
        </p:nvSpPr>
        <p:spPr>
          <a:xfrm>
            <a:off x="5301588" y="2541913"/>
            <a:ext cx="6609961" cy="2930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충전 회수 만큼 불이 켜지고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모두 차면 스킬 </a:t>
            </a:r>
            <a:r>
              <a:rPr lang="en-US" altLang="ko-KR" sz="1200" dirty="0">
                <a:solidFill>
                  <a:schemeClr val="tx1"/>
                </a:solidFill>
              </a:rPr>
              <a:t>1</a:t>
            </a:r>
            <a:r>
              <a:rPr lang="ko-KR" altLang="en-US" sz="1200" dirty="0">
                <a:solidFill>
                  <a:schemeClr val="tx1"/>
                </a:solidFill>
              </a:rPr>
              <a:t>번 발이 저장되어 </a:t>
            </a:r>
            <a:r>
              <a:rPr lang="en-US" altLang="ko-KR" sz="1200" dirty="0">
                <a:solidFill>
                  <a:schemeClr val="tx1"/>
                </a:solidFill>
              </a:rPr>
              <a:t>UI </a:t>
            </a:r>
            <a:r>
              <a:rPr lang="ko-KR" altLang="en-US" sz="1200" dirty="0">
                <a:solidFill>
                  <a:schemeClr val="tx1"/>
                </a:solidFill>
              </a:rPr>
              <a:t>위쪽에 총알 모양에 불이 들어오는 식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  <a:r>
              <a:rPr lang="ko-KR" altLang="en-US" sz="1200" dirty="0">
                <a:solidFill>
                  <a:schemeClr val="tx1"/>
                </a:solidFill>
              </a:rPr>
              <a:t> </a:t>
            </a:r>
          </a:p>
        </p:txBody>
      </p:sp>
      <p:cxnSp>
        <p:nvCxnSpPr>
          <p:cNvPr id="55" name="꺾인 연결선 54"/>
          <p:cNvCxnSpPr>
            <a:stCxn id="22" idx="0"/>
            <a:endCxn id="53" idx="1"/>
          </p:cNvCxnSpPr>
          <p:nvPr/>
        </p:nvCxnSpPr>
        <p:spPr>
          <a:xfrm rot="5400000" flipH="1" flipV="1">
            <a:off x="4068031" y="2498491"/>
            <a:ext cx="129274" cy="813237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꺾인 연결선 7"/>
          <p:cNvCxnSpPr>
            <a:stCxn id="5" idx="4"/>
            <a:endCxn id="23" idx="1"/>
          </p:cNvCxnSpPr>
          <p:nvPr/>
        </p:nvCxnSpPr>
        <p:spPr>
          <a:xfrm rot="16200000" flipH="1">
            <a:off x="1919662" y="2710051"/>
            <a:ext cx="1307983" cy="3971766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제목 2"/>
          <p:cNvSpPr txBox="1">
            <a:spLocks/>
          </p:cNvSpPr>
          <p:nvPr/>
        </p:nvSpPr>
        <p:spPr>
          <a:xfrm>
            <a:off x="192304" y="0"/>
            <a:ext cx="2783809" cy="54526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18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>
                <a:solidFill>
                  <a:schemeClr val="tx1"/>
                </a:solidFill>
              </a:rPr>
              <a:t>타 게임 분석</a:t>
            </a:r>
            <a:endParaRPr lang="ko-KR" alt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64547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직사각형 79"/>
          <p:cNvSpPr/>
          <p:nvPr/>
        </p:nvSpPr>
        <p:spPr>
          <a:xfrm>
            <a:off x="2779005" y="941445"/>
            <a:ext cx="9211924" cy="18224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2779005" y="2846853"/>
            <a:ext cx="9211924" cy="183645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191936" y="542585"/>
            <a:ext cx="7787171" cy="494162"/>
          </a:xfrm>
        </p:spPr>
        <p:txBody>
          <a:bodyPr/>
          <a:lstStyle/>
          <a:p>
            <a:r>
              <a:rPr lang="ko-KR" altLang="en-US" b="1" dirty="0"/>
              <a:t>전투 시스템</a:t>
            </a:r>
            <a:r>
              <a:rPr lang="en-US" altLang="ko-KR" b="1" dirty="0"/>
              <a:t> </a:t>
            </a:r>
            <a:r>
              <a:rPr lang="ko-KR" altLang="en-US" b="1" dirty="0"/>
              <a:t>메커니즘 분석</a:t>
            </a:r>
            <a:endParaRPr lang="en-US" altLang="ko-KR" b="1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015726" y="0"/>
            <a:ext cx="8176274" cy="545260"/>
          </a:xfrm>
        </p:spPr>
        <p:txBody>
          <a:bodyPr/>
          <a:lstStyle/>
          <a:p>
            <a:r>
              <a:rPr lang="ko-KR" altLang="en-US" b="1" dirty="0" err="1"/>
              <a:t>데블</a:t>
            </a:r>
            <a:r>
              <a:rPr lang="ko-KR" altLang="en-US" b="1" dirty="0"/>
              <a:t> </a:t>
            </a:r>
            <a:r>
              <a:rPr lang="ko-KR" altLang="en-US" b="1" dirty="0" err="1"/>
              <a:t>이터</a:t>
            </a:r>
            <a:endParaRPr lang="ko-KR" altLang="en-US" b="1" dirty="0"/>
          </a:p>
        </p:txBody>
      </p:sp>
      <p:pic>
        <p:nvPicPr>
          <p:cNvPr id="2052" name="Picture 4" descr="https://loadcomplete.com/uploads/1ac6485e-9c04-4e82-9c8b-0d2fdb3535c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1858" y="0"/>
            <a:ext cx="543868" cy="539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58" t="39839" r="35427" b="15771"/>
          <a:stretch/>
        </p:blipFill>
        <p:spPr>
          <a:xfrm>
            <a:off x="2999226" y="1025405"/>
            <a:ext cx="2454458" cy="1341302"/>
          </a:xfrm>
          <a:prstGeom prst="rect">
            <a:avLst/>
          </a:prstGeom>
        </p:spPr>
      </p:pic>
      <p:pic>
        <p:nvPicPr>
          <p:cNvPr id="14" name="Picture 2" descr="Image result for devil eater gam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155" y="950071"/>
            <a:ext cx="2404575" cy="1503296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꺾인 연결선 14"/>
          <p:cNvCxnSpPr>
            <a:stCxn id="16" idx="4"/>
            <a:endCxn id="72" idx="0"/>
          </p:cNvCxnSpPr>
          <p:nvPr/>
        </p:nvCxnSpPr>
        <p:spPr>
          <a:xfrm rot="5400000">
            <a:off x="2135242" y="2520436"/>
            <a:ext cx="397291" cy="260941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타원 15"/>
          <p:cNvSpPr/>
          <p:nvPr/>
        </p:nvSpPr>
        <p:spPr>
          <a:xfrm>
            <a:off x="2302270" y="2142099"/>
            <a:ext cx="324173" cy="31016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2972462" y="4315200"/>
            <a:ext cx="2466098" cy="306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</a:rPr>
              <a:t>캐릭터 맨 앞의 몬스터만 공격</a:t>
            </a:r>
            <a:r>
              <a:rPr lang="en-US" altLang="ko-KR" sz="1200" dirty="0">
                <a:solidFill>
                  <a:schemeClr val="tx1"/>
                </a:solidFill>
              </a:rPr>
              <a:t>. </a:t>
            </a:r>
            <a:r>
              <a:rPr lang="ko-KR" altLang="en-US" sz="1200" dirty="0">
                <a:solidFill>
                  <a:schemeClr val="tx1"/>
                </a:solidFill>
              </a:rPr>
              <a:t> </a:t>
            </a: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30" t="36664" r="39500" b="15470"/>
          <a:stretch/>
        </p:blipFill>
        <p:spPr>
          <a:xfrm>
            <a:off x="2984100" y="2932502"/>
            <a:ext cx="2454459" cy="1398367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77063" b="97451" l="85368" r="9837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7346" t="77678" r="1508" b="2349"/>
          <a:stretch/>
        </p:blipFill>
        <p:spPr>
          <a:xfrm>
            <a:off x="2999225" y="2945171"/>
            <a:ext cx="542859" cy="473239"/>
          </a:xfrm>
          <a:prstGeom prst="rect">
            <a:avLst/>
          </a:prstGeom>
        </p:spPr>
      </p:pic>
      <p:sp>
        <p:nvSpPr>
          <p:cNvPr id="42" name="직사각형 41"/>
          <p:cNvSpPr/>
          <p:nvPr/>
        </p:nvSpPr>
        <p:spPr>
          <a:xfrm>
            <a:off x="2989939" y="2365270"/>
            <a:ext cx="2463746" cy="306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</a:rPr>
              <a:t>캐릭터 앞의 모든 몬스터를 공격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49" name="타원 48"/>
          <p:cNvSpPr/>
          <p:nvPr/>
        </p:nvSpPr>
        <p:spPr>
          <a:xfrm>
            <a:off x="2292745" y="1767129"/>
            <a:ext cx="324174" cy="29979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0" name="꺾인 연결선 49"/>
          <p:cNvCxnSpPr>
            <a:stCxn id="49" idx="0"/>
            <a:endCxn id="77" idx="2"/>
          </p:cNvCxnSpPr>
          <p:nvPr/>
        </p:nvCxnSpPr>
        <p:spPr>
          <a:xfrm rot="16200000" flipV="1">
            <a:off x="2159727" y="1472023"/>
            <a:ext cx="334252" cy="255959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그림 52"/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41756" b="76874" l="87500" r="99375">
                        <a14:foregroundMark x1="92188" y1="72591" x2="92188" y2="72591"/>
                        <a14:foregroundMark x1="93646" y1="74304" x2="93646" y2="74304"/>
                        <a14:foregroundMark x1="93958" y1="74732" x2="93958" y2="74732"/>
                        <a14:foregroundMark x1="96771" y1="47966" x2="96771" y2="47966"/>
                        <a14:foregroundMark x1="95729" y1="44325" x2="95729" y2="44325"/>
                        <a14:foregroundMark x1="96667" y1="51178" x2="96667" y2="511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7680" t="55028" r="1470" b="24731"/>
          <a:stretch/>
        </p:blipFill>
        <p:spPr>
          <a:xfrm>
            <a:off x="2999225" y="1025404"/>
            <a:ext cx="449224" cy="407630"/>
          </a:xfrm>
          <a:prstGeom prst="rect">
            <a:avLst/>
          </a:prstGeom>
        </p:spPr>
      </p:pic>
      <p:sp>
        <p:nvSpPr>
          <p:cNvPr id="56" name="직사각형 55"/>
          <p:cNvSpPr/>
          <p:nvPr/>
        </p:nvSpPr>
        <p:spPr>
          <a:xfrm>
            <a:off x="8862527" y="2931140"/>
            <a:ext cx="3089893" cy="175216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공격 시 </a:t>
            </a:r>
            <a:r>
              <a:rPr lang="en-US" altLang="ko-KR" sz="1200" dirty="0">
                <a:solidFill>
                  <a:schemeClr val="tx1"/>
                </a:solidFill>
              </a:rPr>
              <a:t>‘</a:t>
            </a:r>
            <a:r>
              <a:rPr lang="ko-KR" altLang="en-US" sz="1200" dirty="0">
                <a:solidFill>
                  <a:schemeClr val="tx1"/>
                </a:solidFill>
              </a:rPr>
              <a:t>스킬 게이지</a:t>
            </a:r>
            <a:r>
              <a:rPr lang="en-US" altLang="ko-KR" sz="1200" dirty="0">
                <a:solidFill>
                  <a:schemeClr val="tx1"/>
                </a:solidFill>
              </a:rPr>
              <a:t>’</a:t>
            </a:r>
            <a:r>
              <a:rPr lang="ko-KR" altLang="en-US" sz="1200" dirty="0">
                <a:solidFill>
                  <a:schemeClr val="tx1"/>
                </a:solidFill>
              </a:rPr>
              <a:t>를 충전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  <a:r>
              <a:rPr lang="ko-KR" altLang="en-US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>
                <a:solidFill>
                  <a:schemeClr val="tx1"/>
                </a:solidFill>
              </a:rPr>
              <a:t>10</a:t>
            </a:r>
            <a:r>
              <a:rPr lang="ko-KR" altLang="en-US" sz="1200" dirty="0">
                <a:solidFill>
                  <a:schemeClr val="tx1"/>
                </a:solidFill>
              </a:rPr>
              <a:t>회 충전 시 </a:t>
            </a:r>
            <a:r>
              <a:rPr lang="en-US" altLang="ko-KR" sz="1200" dirty="0">
                <a:solidFill>
                  <a:schemeClr val="tx1"/>
                </a:solidFill>
              </a:rPr>
              <a:t>‘</a:t>
            </a:r>
            <a:r>
              <a:rPr lang="ko-KR" altLang="en-US" sz="1200" dirty="0">
                <a:solidFill>
                  <a:schemeClr val="tx1"/>
                </a:solidFill>
              </a:rPr>
              <a:t>스킬 사용 가능 회수</a:t>
            </a:r>
            <a:r>
              <a:rPr lang="en-US" altLang="ko-KR" sz="1200" dirty="0">
                <a:solidFill>
                  <a:schemeClr val="tx1"/>
                </a:solidFill>
              </a:rPr>
              <a:t>’</a:t>
            </a:r>
            <a:r>
              <a:rPr lang="ko-KR" altLang="en-US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>
                <a:solidFill>
                  <a:schemeClr val="tx1"/>
                </a:solidFill>
              </a:rPr>
              <a:t>1</a:t>
            </a:r>
            <a:r>
              <a:rPr lang="ko-KR" altLang="en-US" sz="1200" dirty="0">
                <a:solidFill>
                  <a:schemeClr val="tx1"/>
                </a:solidFill>
              </a:rPr>
              <a:t>회 증가</a:t>
            </a:r>
            <a:r>
              <a:rPr lang="en-US" altLang="ko-KR" sz="1200" dirty="0">
                <a:solidFill>
                  <a:schemeClr val="tx1"/>
                </a:solidFill>
              </a:rPr>
              <a:t>. ‘</a:t>
            </a:r>
            <a:r>
              <a:rPr lang="ko-KR" altLang="en-US" sz="1200" dirty="0">
                <a:solidFill>
                  <a:schemeClr val="tx1"/>
                </a:solidFill>
              </a:rPr>
              <a:t>스킬 사용 가능 회수</a:t>
            </a:r>
            <a:r>
              <a:rPr lang="en-US" altLang="ko-KR" sz="1200" dirty="0">
                <a:solidFill>
                  <a:schemeClr val="tx1"/>
                </a:solidFill>
              </a:rPr>
              <a:t>’</a:t>
            </a:r>
            <a:r>
              <a:rPr lang="ko-KR" altLang="en-US" sz="1200" dirty="0">
                <a:solidFill>
                  <a:schemeClr val="tx1"/>
                </a:solidFill>
              </a:rPr>
              <a:t>는 최대 </a:t>
            </a:r>
            <a:r>
              <a:rPr lang="en-US" altLang="ko-KR" sz="1200" dirty="0">
                <a:solidFill>
                  <a:schemeClr val="tx1"/>
                </a:solidFill>
              </a:rPr>
              <a:t>3</a:t>
            </a:r>
            <a:r>
              <a:rPr lang="ko-KR" altLang="en-US" sz="1200" dirty="0">
                <a:solidFill>
                  <a:schemeClr val="tx1"/>
                </a:solidFill>
              </a:rPr>
              <a:t>회까지 저장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57" name="그림 56"/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42398" b="75161" l="86563" r="98438">
                        <a14:foregroundMark x1="90417" y1="69807" x2="90417" y2="69807"/>
                        <a14:foregroundMark x1="91979" y1="72591" x2="91979" y2="72591"/>
                        <a14:foregroundMark x1="93021" y1="73876" x2="93021" y2="73876"/>
                        <a14:foregroundMark x1="96771" y1="51392" x2="96771" y2="51392"/>
                        <a14:foregroundMark x1="96771" y1="48180" x2="96771" y2="48180"/>
                        <a14:foregroundMark x1="96667" y1="44111" x2="96667" y2="44111"/>
                        <a14:foregroundMark x1="95104" y1="43897" x2="95104" y2="43897"/>
                        <a14:foregroundMark x1="95104" y1="47752" x2="95104" y2="47752"/>
                        <a14:foregroundMark x1="95000" y1="51606" x2="95000" y2="51606"/>
                        <a14:foregroundMark x1="95521" y1="47752" x2="95521" y2="47752"/>
                        <a14:foregroundMark x1="95521" y1="43897" x2="95521" y2="43897"/>
                        <a14:foregroundMark x1="91146" y1="70450" x2="91146" y2="704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5121" t="53866" b="23270"/>
          <a:stretch/>
        </p:blipFill>
        <p:spPr>
          <a:xfrm>
            <a:off x="8983717" y="3896909"/>
            <a:ext cx="968253" cy="723797"/>
          </a:xfrm>
          <a:prstGeom prst="rect">
            <a:avLst/>
          </a:prstGeom>
        </p:spPr>
      </p:pic>
      <p:pic>
        <p:nvPicPr>
          <p:cNvPr id="58" name="그림 57"/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41756" b="76874" l="87500" r="99375">
                        <a14:foregroundMark x1="92188" y1="72591" x2="92188" y2="72591"/>
                        <a14:foregroundMark x1="93646" y1="74304" x2="93646" y2="74304"/>
                        <a14:foregroundMark x1="93958" y1="74732" x2="93958" y2="74732"/>
                        <a14:foregroundMark x1="96771" y1="47966" x2="96771" y2="47966"/>
                        <a14:foregroundMark x1="95729" y1="44325" x2="95729" y2="44325"/>
                        <a14:foregroundMark x1="96667" y1="51178" x2="96667" y2="511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7680" t="55028" r="1470" b="24731"/>
          <a:stretch/>
        </p:blipFill>
        <p:spPr>
          <a:xfrm>
            <a:off x="10646539" y="3902141"/>
            <a:ext cx="728407" cy="660963"/>
          </a:xfrm>
          <a:prstGeom prst="rect">
            <a:avLst/>
          </a:prstGeom>
        </p:spPr>
      </p:pic>
      <p:pic>
        <p:nvPicPr>
          <p:cNvPr id="2068" name="그림 2067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11" t="41426" r="52505" b="22905"/>
          <a:stretch/>
        </p:blipFill>
        <p:spPr>
          <a:xfrm>
            <a:off x="6012308" y="2940393"/>
            <a:ext cx="2400946" cy="1417764"/>
          </a:xfrm>
          <a:prstGeom prst="rect">
            <a:avLst/>
          </a:prstGeom>
        </p:spPr>
      </p:pic>
      <p:sp>
        <p:nvSpPr>
          <p:cNvPr id="70" name="직사각형 69"/>
          <p:cNvSpPr/>
          <p:nvPr/>
        </p:nvSpPr>
        <p:spPr>
          <a:xfrm>
            <a:off x="5621689" y="4314706"/>
            <a:ext cx="3047380" cy="306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</a:rPr>
              <a:t>피격 시 </a:t>
            </a:r>
            <a:r>
              <a:rPr lang="ko-KR" altLang="en-US" sz="1200" dirty="0" err="1">
                <a:solidFill>
                  <a:schemeClr val="tx1"/>
                </a:solidFill>
              </a:rPr>
              <a:t>데미지</a:t>
            </a:r>
            <a:r>
              <a:rPr lang="en-US" altLang="ko-KR" sz="1200" dirty="0">
                <a:solidFill>
                  <a:schemeClr val="tx1"/>
                </a:solidFill>
              </a:rPr>
              <a:t>. </a:t>
            </a:r>
            <a:r>
              <a:rPr lang="ko-KR" altLang="en-US" sz="1200" dirty="0">
                <a:solidFill>
                  <a:schemeClr val="tx1"/>
                </a:solidFill>
              </a:rPr>
              <a:t>짧은 시간 조작 불가</a:t>
            </a:r>
            <a:r>
              <a:rPr lang="en-US" altLang="ko-KR" sz="1200" dirty="0">
                <a:solidFill>
                  <a:schemeClr val="tx1"/>
                </a:solidFill>
              </a:rPr>
              <a:t>,</a:t>
            </a:r>
            <a:r>
              <a:rPr lang="ko-KR" altLang="en-US" sz="1200" dirty="0">
                <a:solidFill>
                  <a:schemeClr val="tx1"/>
                </a:solidFill>
              </a:rPr>
              <a:t> 무적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5664619" y="2355264"/>
            <a:ext cx="2958544" cy="306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</a:rPr>
              <a:t>방어 중인 적을 기절 상태로 만듦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8849450" y="1078024"/>
            <a:ext cx="2666275" cy="12976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</a:rPr>
              <a:t>‘</a:t>
            </a:r>
            <a:r>
              <a:rPr lang="ko-KR" altLang="en-US" sz="1200" dirty="0">
                <a:solidFill>
                  <a:schemeClr val="tx1"/>
                </a:solidFill>
              </a:rPr>
              <a:t>스킬 사용 가능 횟수</a:t>
            </a:r>
            <a:r>
              <a:rPr lang="en-US" altLang="ko-KR" sz="1200" dirty="0">
                <a:solidFill>
                  <a:schemeClr val="tx1"/>
                </a:solidFill>
              </a:rPr>
              <a:t>’</a:t>
            </a:r>
            <a:r>
              <a:rPr lang="ko-KR" altLang="en-US" sz="1200" dirty="0">
                <a:solidFill>
                  <a:schemeClr val="tx1"/>
                </a:solidFill>
              </a:rPr>
              <a:t> 차감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8849450" y="2365270"/>
            <a:ext cx="2666275" cy="306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</a:rPr>
              <a:t>잠시 동안 무적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065" name="오른쪽 화살표 2064"/>
          <p:cNvSpPr/>
          <p:nvPr/>
        </p:nvSpPr>
        <p:spPr>
          <a:xfrm>
            <a:off x="10030974" y="1517475"/>
            <a:ext cx="615565" cy="760158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3" name="그림 72"/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42398" b="75161" l="86563" r="98438">
                        <a14:foregroundMark x1="90417" y1="69807" x2="90417" y2="69807"/>
                        <a14:foregroundMark x1="91979" y1="72591" x2="91979" y2="72591"/>
                        <a14:foregroundMark x1="93021" y1="73876" x2="93021" y2="73876"/>
                        <a14:foregroundMark x1="96771" y1="51392" x2="96771" y2="51392"/>
                        <a14:foregroundMark x1="96771" y1="48180" x2="96771" y2="48180"/>
                        <a14:foregroundMark x1="96667" y1="44111" x2="96667" y2="44111"/>
                        <a14:foregroundMark x1="95104" y1="43897" x2="95104" y2="43897"/>
                        <a14:foregroundMark x1="95104" y1="47752" x2="95104" y2="47752"/>
                        <a14:foregroundMark x1="95000" y1="51606" x2="95000" y2="51606"/>
                        <a14:foregroundMark x1="95521" y1="47752" x2="95521" y2="47752"/>
                        <a14:foregroundMark x1="95521" y1="43897" x2="95521" y2="43897"/>
                        <a14:foregroundMark x1="91146" y1="70450" x2="91146" y2="704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5121" t="39389" b="23270"/>
          <a:stretch/>
        </p:blipFill>
        <p:spPr>
          <a:xfrm>
            <a:off x="10575174" y="1420714"/>
            <a:ext cx="711574" cy="868730"/>
          </a:xfrm>
          <a:prstGeom prst="rect">
            <a:avLst/>
          </a:prstGeom>
        </p:spPr>
      </p:pic>
      <p:pic>
        <p:nvPicPr>
          <p:cNvPr id="74" name="그림 73"/>
          <p:cNvPicPr>
            <a:picLocks noChangeAspect="1"/>
          </p:cNvPicPr>
          <p:nvPr/>
        </p:nvPicPr>
        <p:blipFill rotWithShape="1">
          <a:blip r:embed="rId8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41756" b="76874" l="87500" r="99375">
                        <a14:foregroundMark x1="92188" y1="72591" x2="92188" y2="72591"/>
                        <a14:foregroundMark x1="93646" y1="74304" x2="93646" y2="74304"/>
                        <a14:foregroundMark x1="93958" y1="74732" x2="93958" y2="74732"/>
                        <a14:foregroundMark x1="96771" y1="47966" x2="96771" y2="47966"/>
                        <a14:foregroundMark x1="95729" y1="44325" x2="95729" y2="44325"/>
                        <a14:foregroundMark x1="96667" y1="51178" x2="96667" y2="511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6500" t="38028" r="324" b="24876"/>
          <a:stretch/>
        </p:blipFill>
        <p:spPr>
          <a:xfrm>
            <a:off x="8935119" y="1274446"/>
            <a:ext cx="719874" cy="985925"/>
          </a:xfrm>
          <a:prstGeom prst="rect">
            <a:avLst/>
          </a:prstGeom>
        </p:spPr>
      </p:pic>
      <p:sp>
        <p:nvSpPr>
          <p:cNvPr id="75" name="오른쪽 화살표 74"/>
          <p:cNvSpPr/>
          <p:nvPr/>
        </p:nvSpPr>
        <p:spPr>
          <a:xfrm>
            <a:off x="10153839" y="3946970"/>
            <a:ext cx="269588" cy="552191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/>
          <p:cNvSpPr/>
          <p:nvPr/>
        </p:nvSpPr>
        <p:spPr>
          <a:xfrm>
            <a:off x="2774238" y="4823767"/>
            <a:ext cx="9211924" cy="183645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pic>
        <p:nvPicPr>
          <p:cNvPr id="47" name="그림 4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88" t="53128" r="37881" b="23371"/>
          <a:stretch/>
        </p:blipFill>
        <p:spPr>
          <a:xfrm>
            <a:off x="7273749" y="1044591"/>
            <a:ext cx="1345046" cy="1310673"/>
          </a:xfrm>
          <a:prstGeom prst="rect">
            <a:avLst/>
          </a:prstGeom>
        </p:spPr>
      </p:pic>
      <p:pic>
        <p:nvPicPr>
          <p:cNvPr id="48" name="그림 47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91" t="47432" r="52533" b="22573"/>
          <a:stretch/>
        </p:blipFill>
        <p:spPr>
          <a:xfrm>
            <a:off x="5680482" y="1021035"/>
            <a:ext cx="930501" cy="1334229"/>
          </a:xfrm>
          <a:prstGeom prst="rect">
            <a:avLst/>
          </a:prstGeom>
        </p:spPr>
      </p:pic>
      <p:sp>
        <p:nvSpPr>
          <p:cNvPr id="51" name="오른쪽 화살표 50"/>
          <p:cNvSpPr/>
          <p:nvPr/>
        </p:nvSpPr>
        <p:spPr>
          <a:xfrm>
            <a:off x="6610983" y="1315977"/>
            <a:ext cx="642107" cy="760158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타원 51"/>
          <p:cNvSpPr/>
          <p:nvPr/>
        </p:nvSpPr>
        <p:spPr>
          <a:xfrm>
            <a:off x="281679" y="1990942"/>
            <a:ext cx="337446" cy="36432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4" name="꺾인 연결선 53"/>
          <p:cNvCxnSpPr>
            <a:stCxn id="52" idx="4"/>
            <a:endCxn id="71" idx="1"/>
          </p:cNvCxnSpPr>
          <p:nvPr/>
        </p:nvCxnSpPr>
        <p:spPr>
          <a:xfrm rot="16200000" flipH="1">
            <a:off x="-317334" y="3122999"/>
            <a:ext cx="2715549" cy="1180077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3" name="그림 62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92" t="36325" r="45033" b="20583"/>
          <a:stretch/>
        </p:blipFill>
        <p:spPr>
          <a:xfrm>
            <a:off x="5632018" y="4892145"/>
            <a:ext cx="1066800" cy="1365712"/>
          </a:xfrm>
          <a:prstGeom prst="rect">
            <a:avLst/>
          </a:prstGeom>
        </p:spPr>
      </p:pic>
      <p:pic>
        <p:nvPicPr>
          <p:cNvPr id="64" name="그림 63"/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86" t="34574" r="41617" b="20523"/>
          <a:stretch/>
        </p:blipFill>
        <p:spPr>
          <a:xfrm>
            <a:off x="7098797" y="4898703"/>
            <a:ext cx="2177586" cy="1359153"/>
          </a:xfrm>
          <a:prstGeom prst="rect">
            <a:avLst/>
          </a:prstGeom>
        </p:spPr>
      </p:pic>
      <p:sp>
        <p:nvSpPr>
          <p:cNvPr id="66" name="직사각형 65"/>
          <p:cNvSpPr/>
          <p:nvPr/>
        </p:nvSpPr>
        <p:spPr>
          <a:xfrm>
            <a:off x="2972461" y="6257856"/>
            <a:ext cx="2466098" cy="306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</a:rPr>
              <a:t>피격 시 </a:t>
            </a:r>
            <a:r>
              <a:rPr lang="ko-KR" altLang="en-US" sz="1200" dirty="0" err="1">
                <a:solidFill>
                  <a:schemeClr val="tx1"/>
                </a:solidFill>
              </a:rPr>
              <a:t>데미지</a:t>
            </a:r>
            <a:r>
              <a:rPr lang="ko-KR" altLang="en-US" sz="1200" dirty="0">
                <a:solidFill>
                  <a:schemeClr val="tx1"/>
                </a:solidFill>
              </a:rPr>
              <a:t> 감소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5608967" y="6254889"/>
            <a:ext cx="3655802" cy="306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</a:rPr>
              <a:t>몬스터의 공격 타이밍에 맞춰 방어하면 반격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68" name="오른쪽 화살표 67"/>
          <p:cNvSpPr/>
          <p:nvPr/>
        </p:nvSpPr>
        <p:spPr>
          <a:xfrm>
            <a:off x="6675976" y="5234861"/>
            <a:ext cx="411207" cy="760158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1" name="그림 2050"/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5" t="45074" r="51161" b="26058"/>
          <a:stretch/>
        </p:blipFill>
        <p:spPr>
          <a:xfrm>
            <a:off x="2972460" y="4898702"/>
            <a:ext cx="2466099" cy="1356187"/>
          </a:xfrm>
          <a:prstGeom prst="rect">
            <a:avLst/>
          </a:prstGeom>
        </p:spPr>
      </p:pic>
      <p:pic>
        <p:nvPicPr>
          <p:cNvPr id="55" name="그림 54"/>
          <p:cNvPicPr>
            <a:picLocks noChangeAspect="1"/>
          </p:cNvPicPr>
          <p:nvPr/>
        </p:nvPicPr>
        <p:blipFill rotWithShape="1">
          <a:blip r:embed="rId1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69694" b="96633" l="1566" r="1409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57" t="70752" r="87716" b="2879"/>
          <a:stretch/>
        </p:blipFill>
        <p:spPr>
          <a:xfrm>
            <a:off x="2972462" y="4898703"/>
            <a:ext cx="367907" cy="466001"/>
          </a:xfrm>
          <a:prstGeom prst="rect">
            <a:avLst/>
          </a:prstGeom>
        </p:spPr>
      </p:pic>
      <p:sp>
        <p:nvSpPr>
          <p:cNvPr id="71" name="직사각형 70"/>
          <p:cNvSpPr/>
          <p:nvPr/>
        </p:nvSpPr>
        <p:spPr>
          <a:xfrm>
            <a:off x="1630479" y="4823767"/>
            <a:ext cx="1151500" cy="4940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tx1"/>
                </a:solidFill>
              </a:rPr>
              <a:t>방어</a:t>
            </a:r>
          </a:p>
        </p:txBody>
      </p:sp>
      <p:sp>
        <p:nvSpPr>
          <p:cNvPr id="72" name="직사각형 71"/>
          <p:cNvSpPr/>
          <p:nvPr/>
        </p:nvSpPr>
        <p:spPr>
          <a:xfrm>
            <a:off x="1627666" y="2849552"/>
            <a:ext cx="1151500" cy="4940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tx1"/>
                </a:solidFill>
              </a:rPr>
              <a:t>공격</a:t>
            </a:r>
          </a:p>
        </p:txBody>
      </p:sp>
      <p:sp>
        <p:nvSpPr>
          <p:cNvPr id="77" name="직사각형 76"/>
          <p:cNvSpPr/>
          <p:nvPr/>
        </p:nvSpPr>
        <p:spPr>
          <a:xfrm>
            <a:off x="1623123" y="938785"/>
            <a:ext cx="1151500" cy="4940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tx1"/>
                </a:solidFill>
              </a:rPr>
              <a:t>스킬</a:t>
            </a:r>
          </a:p>
        </p:txBody>
      </p:sp>
      <p:sp>
        <p:nvSpPr>
          <p:cNvPr id="84" name="제목 2"/>
          <p:cNvSpPr txBox="1">
            <a:spLocks/>
          </p:cNvSpPr>
          <p:nvPr/>
        </p:nvSpPr>
        <p:spPr>
          <a:xfrm>
            <a:off x="192304" y="0"/>
            <a:ext cx="2783809" cy="54526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18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>
                <a:solidFill>
                  <a:schemeClr val="tx1"/>
                </a:solidFill>
              </a:rPr>
              <a:t>타 게임 분석</a:t>
            </a:r>
            <a:endParaRPr lang="ko-KR" alt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91310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202360" y="552354"/>
            <a:ext cx="7787171" cy="494162"/>
          </a:xfrm>
        </p:spPr>
        <p:txBody>
          <a:bodyPr/>
          <a:lstStyle/>
          <a:p>
            <a:r>
              <a:rPr lang="ko-KR" altLang="en-US" b="1" dirty="0"/>
              <a:t>전투 시스템 메커니즘 분석</a:t>
            </a:r>
            <a:endParaRPr lang="en-US" altLang="ko-KR" b="1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015726" y="0"/>
            <a:ext cx="8176274" cy="545260"/>
          </a:xfrm>
        </p:spPr>
        <p:txBody>
          <a:bodyPr/>
          <a:lstStyle/>
          <a:p>
            <a:r>
              <a:rPr lang="ko-KR" altLang="en-US" b="1" dirty="0" err="1"/>
              <a:t>데블</a:t>
            </a:r>
            <a:r>
              <a:rPr lang="ko-KR" altLang="en-US" b="1" dirty="0"/>
              <a:t> </a:t>
            </a:r>
            <a:r>
              <a:rPr lang="ko-KR" altLang="en-US" b="1" dirty="0" err="1"/>
              <a:t>이터</a:t>
            </a:r>
            <a:endParaRPr lang="ko-KR" altLang="en-US" b="1" dirty="0"/>
          </a:p>
        </p:txBody>
      </p:sp>
      <p:pic>
        <p:nvPicPr>
          <p:cNvPr id="2052" name="Picture 4" descr="https://loadcomplete.com/uploads/1ac6485e-9c04-4e82-9c8b-0d2fdb3535c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1858" y="0"/>
            <a:ext cx="543868" cy="539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202360" y="998735"/>
            <a:ext cx="11799140" cy="303935"/>
          </a:xfrm>
          <a:prstGeom prst="rect">
            <a:avLst/>
          </a:prstGeom>
          <a:solidFill>
            <a:srgbClr val="D9DFD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</a:rPr>
              <a:t>플레이 종합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3253747" y="2843278"/>
            <a:ext cx="1054164" cy="295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</a:rPr>
              <a:t>공격</a:t>
            </a: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8626391"/>
              </p:ext>
            </p:extLst>
          </p:nvPr>
        </p:nvGraphicFramePr>
        <p:xfrm>
          <a:off x="208165" y="4049948"/>
          <a:ext cx="6476670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0335">
                  <a:extLst>
                    <a:ext uri="{9D8B030D-6E8A-4147-A177-3AD203B41FA5}">
                      <a16:colId xmlns:a16="http://schemas.microsoft.com/office/drawing/2014/main" val="2880753165"/>
                    </a:ext>
                  </a:extLst>
                </a:gridCol>
                <a:gridCol w="1190333">
                  <a:extLst>
                    <a:ext uri="{9D8B030D-6E8A-4147-A177-3AD203B41FA5}">
                      <a16:colId xmlns:a16="http://schemas.microsoft.com/office/drawing/2014/main" val="3412874811"/>
                    </a:ext>
                  </a:extLst>
                </a:gridCol>
                <a:gridCol w="1295334">
                  <a:extLst>
                    <a:ext uri="{9D8B030D-6E8A-4147-A177-3AD203B41FA5}">
                      <a16:colId xmlns:a16="http://schemas.microsoft.com/office/drawing/2014/main" val="3364761402"/>
                    </a:ext>
                  </a:extLst>
                </a:gridCol>
                <a:gridCol w="1295334">
                  <a:extLst>
                    <a:ext uri="{9D8B030D-6E8A-4147-A177-3AD203B41FA5}">
                      <a16:colId xmlns:a16="http://schemas.microsoft.com/office/drawing/2014/main" val="3588392840"/>
                    </a:ext>
                  </a:extLst>
                </a:gridCol>
                <a:gridCol w="1295334">
                  <a:extLst>
                    <a:ext uri="{9D8B030D-6E8A-4147-A177-3AD203B41FA5}">
                      <a16:colId xmlns:a16="http://schemas.microsoft.com/office/drawing/2014/main" val="32059222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종류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FD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공격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FD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방어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FD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긴급 방어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FD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스킬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F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252966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적용 우선 순위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4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51645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피격 여부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O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O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X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X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6197176"/>
                  </a:ext>
                </a:extLst>
              </a:tr>
              <a:tr h="125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효과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적 공격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/>
                        <a:t>데미지</a:t>
                      </a:r>
                      <a:r>
                        <a:rPr lang="ko-KR" altLang="en-US" sz="1200" dirty="0"/>
                        <a:t> 감소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카운터 어택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적 전체 공격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55379"/>
                  </a:ext>
                </a:extLst>
              </a:tr>
            </a:tbl>
          </a:graphicData>
        </a:graphic>
      </p:graphicFrame>
      <p:pic>
        <p:nvPicPr>
          <p:cNvPr id="45" name="그림 4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20" t="43748" r="65806" b="15692"/>
          <a:stretch/>
        </p:blipFill>
        <p:spPr>
          <a:xfrm>
            <a:off x="189911" y="2112520"/>
            <a:ext cx="739138" cy="1107054"/>
          </a:xfrm>
          <a:prstGeom prst="rect">
            <a:avLst/>
          </a:prstGeom>
        </p:spPr>
      </p:pic>
      <p:sp>
        <p:nvSpPr>
          <p:cNvPr id="47" name="직사각형 46"/>
          <p:cNvSpPr/>
          <p:nvPr/>
        </p:nvSpPr>
        <p:spPr>
          <a:xfrm>
            <a:off x="189911" y="3162943"/>
            <a:ext cx="739138" cy="30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</a:rPr>
              <a:t>기본</a:t>
            </a:r>
          </a:p>
        </p:txBody>
      </p:sp>
      <p:pic>
        <p:nvPicPr>
          <p:cNvPr id="48" name="그림 4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30" t="36664" r="39500" b="15470"/>
          <a:stretch/>
        </p:blipFill>
        <p:spPr>
          <a:xfrm>
            <a:off x="4908418" y="2162594"/>
            <a:ext cx="1776417" cy="1012069"/>
          </a:xfrm>
          <a:prstGeom prst="rect">
            <a:avLst/>
          </a:prstGeom>
        </p:spPr>
      </p:pic>
      <p:pic>
        <p:nvPicPr>
          <p:cNvPr id="51" name="그림 50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7063" b="97451" l="85368" r="9837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7346" t="77678" r="1508" b="2349"/>
          <a:stretch/>
        </p:blipFill>
        <p:spPr>
          <a:xfrm>
            <a:off x="3396321" y="2429427"/>
            <a:ext cx="542859" cy="473239"/>
          </a:xfrm>
          <a:prstGeom prst="rect">
            <a:avLst/>
          </a:prstGeom>
        </p:spPr>
      </p:pic>
      <p:cxnSp>
        <p:nvCxnSpPr>
          <p:cNvPr id="56" name="꺾인 연결선 55"/>
          <p:cNvCxnSpPr>
            <a:stCxn id="46" idx="3"/>
            <a:endCxn id="49" idx="1"/>
          </p:cNvCxnSpPr>
          <p:nvPr/>
        </p:nvCxnSpPr>
        <p:spPr>
          <a:xfrm flipV="1">
            <a:off x="8023672" y="3799787"/>
            <a:ext cx="710034" cy="510244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꺾인 연결선 56"/>
          <p:cNvCxnSpPr>
            <a:stCxn id="46" idx="3"/>
            <a:endCxn id="54" idx="1"/>
          </p:cNvCxnSpPr>
          <p:nvPr/>
        </p:nvCxnSpPr>
        <p:spPr>
          <a:xfrm>
            <a:off x="8023672" y="4310031"/>
            <a:ext cx="710034" cy="362239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꺾인 연결선 62"/>
          <p:cNvCxnSpPr>
            <a:stCxn id="46" idx="3"/>
            <a:endCxn id="66" idx="1"/>
          </p:cNvCxnSpPr>
          <p:nvPr/>
        </p:nvCxnSpPr>
        <p:spPr>
          <a:xfrm>
            <a:off x="8023672" y="4310031"/>
            <a:ext cx="710034" cy="1276753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꺾인 연결선 76"/>
          <p:cNvCxnSpPr>
            <a:stCxn id="45" idx="3"/>
            <a:endCxn id="81" idx="1"/>
          </p:cNvCxnSpPr>
          <p:nvPr/>
        </p:nvCxnSpPr>
        <p:spPr>
          <a:xfrm>
            <a:off x="929049" y="2666047"/>
            <a:ext cx="588130" cy="2414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" name="그림 80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08" t="48366" r="51909" b="19787"/>
          <a:stretch/>
        </p:blipFill>
        <p:spPr>
          <a:xfrm>
            <a:off x="1517179" y="2114297"/>
            <a:ext cx="935938" cy="1108328"/>
          </a:xfrm>
          <a:prstGeom prst="rect">
            <a:avLst/>
          </a:prstGeom>
        </p:spPr>
      </p:pic>
      <p:sp>
        <p:nvSpPr>
          <p:cNvPr id="84" name="직사각형 83"/>
          <p:cNvSpPr/>
          <p:nvPr/>
        </p:nvSpPr>
        <p:spPr>
          <a:xfrm>
            <a:off x="1502342" y="3166709"/>
            <a:ext cx="936979" cy="30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</a:rPr>
              <a:t>적 등장</a:t>
            </a:r>
          </a:p>
        </p:txBody>
      </p:sp>
      <p:cxnSp>
        <p:nvCxnSpPr>
          <p:cNvPr id="92" name="꺾인 연결선 91"/>
          <p:cNvCxnSpPr>
            <a:stCxn id="81" idx="3"/>
            <a:endCxn id="51" idx="1"/>
          </p:cNvCxnSpPr>
          <p:nvPr/>
        </p:nvCxnSpPr>
        <p:spPr>
          <a:xfrm flipV="1">
            <a:off x="2453117" y="2666047"/>
            <a:ext cx="943204" cy="2414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꺾인 연결선 95"/>
          <p:cNvCxnSpPr>
            <a:stCxn id="51" idx="3"/>
            <a:endCxn id="48" idx="1"/>
          </p:cNvCxnSpPr>
          <p:nvPr/>
        </p:nvCxnSpPr>
        <p:spPr>
          <a:xfrm>
            <a:off x="3939180" y="2666047"/>
            <a:ext cx="969238" cy="2582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꺾인 연결선 101"/>
          <p:cNvCxnSpPr>
            <a:stCxn id="48" idx="3"/>
            <a:endCxn id="46" idx="1"/>
          </p:cNvCxnSpPr>
          <p:nvPr/>
        </p:nvCxnSpPr>
        <p:spPr>
          <a:xfrm>
            <a:off x="6684835" y="2668629"/>
            <a:ext cx="510161" cy="1641402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6" name="그룹 165"/>
          <p:cNvGrpSpPr/>
          <p:nvPr/>
        </p:nvGrpSpPr>
        <p:grpSpPr>
          <a:xfrm>
            <a:off x="7175092" y="3891712"/>
            <a:ext cx="848580" cy="1125979"/>
            <a:chOff x="7287180" y="3891712"/>
            <a:chExt cx="848580" cy="1125979"/>
          </a:xfrm>
        </p:grpSpPr>
        <p:pic>
          <p:nvPicPr>
            <p:cNvPr id="46" name="그림 45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304" t="39276" r="45334" b="26766"/>
            <a:stretch/>
          </p:blipFill>
          <p:spPr>
            <a:xfrm>
              <a:off x="7307084" y="3891712"/>
              <a:ext cx="828676" cy="836638"/>
            </a:xfrm>
            <a:prstGeom prst="rect">
              <a:avLst/>
            </a:prstGeom>
          </p:spPr>
        </p:pic>
        <p:sp>
          <p:nvSpPr>
            <p:cNvPr id="114" name="직사각형 113"/>
            <p:cNvSpPr/>
            <p:nvPr/>
          </p:nvSpPr>
          <p:spPr>
            <a:xfrm>
              <a:off x="7287180" y="4711691"/>
              <a:ext cx="838039" cy="306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dirty="0">
                  <a:solidFill>
                    <a:schemeClr val="tx1"/>
                  </a:solidFill>
                </a:rPr>
                <a:t>공격</a:t>
              </a:r>
            </a:p>
          </p:txBody>
        </p:sp>
      </p:grpSp>
      <p:pic>
        <p:nvPicPr>
          <p:cNvPr id="52" name="그림 51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5" t="45074" r="51161" b="26058"/>
          <a:stretch/>
        </p:blipFill>
        <p:spPr>
          <a:xfrm>
            <a:off x="10069508" y="2946581"/>
            <a:ext cx="1731831" cy="952390"/>
          </a:xfrm>
          <a:prstGeom prst="rect">
            <a:avLst/>
          </a:prstGeom>
        </p:spPr>
      </p:pic>
      <p:cxnSp>
        <p:nvCxnSpPr>
          <p:cNvPr id="58" name="꺾인 연결선 57"/>
          <p:cNvCxnSpPr>
            <a:stCxn id="54" idx="3"/>
            <a:endCxn id="53" idx="1"/>
          </p:cNvCxnSpPr>
          <p:nvPr/>
        </p:nvCxnSpPr>
        <p:spPr>
          <a:xfrm>
            <a:off x="9234871" y="4672270"/>
            <a:ext cx="843420" cy="174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꺾인 연결선 58"/>
          <p:cNvCxnSpPr>
            <a:stCxn id="49" idx="3"/>
            <a:endCxn id="52" idx="1"/>
          </p:cNvCxnSpPr>
          <p:nvPr/>
        </p:nvCxnSpPr>
        <p:spPr>
          <a:xfrm flipV="1">
            <a:off x="9234871" y="3422776"/>
            <a:ext cx="834637" cy="377011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그림 52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86" t="34574" r="41617" b="20523"/>
          <a:stretch/>
        </p:blipFill>
        <p:spPr>
          <a:xfrm>
            <a:off x="10078291" y="4131977"/>
            <a:ext cx="1731831" cy="1080933"/>
          </a:xfrm>
          <a:prstGeom prst="rect">
            <a:avLst/>
          </a:prstGeom>
        </p:spPr>
      </p:pic>
      <p:pic>
        <p:nvPicPr>
          <p:cNvPr id="65" name="그림 64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11" t="41426" r="52505" b="22905"/>
          <a:stretch/>
        </p:blipFill>
        <p:spPr>
          <a:xfrm>
            <a:off x="10078291" y="5446729"/>
            <a:ext cx="1731832" cy="1022651"/>
          </a:xfrm>
          <a:prstGeom prst="rect">
            <a:avLst/>
          </a:prstGeom>
        </p:spPr>
      </p:pic>
      <p:grpSp>
        <p:nvGrpSpPr>
          <p:cNvPr id="167" name="그룹 166"/>
          <p:cNvGrpSpPr/>
          <p:nvPr/>
        </p:nvGrpSpPr>
        <p:grpSpPr>
          <a:xfrm>
            <a:off x="8461284" y="3482392"/>
            <a:ext cx="1046008" cy="2726972"/>
            <a:chOff x="8575584" y="3482392"/>
            <a:chExt cx="1046008" cy="2726972"/>
          </a:xfrm>
        </p:grpSpPr>
        <p:grpSp>
          <p:nvGrpSpPr>
            <p:cNvPr id="23" name="그룹 22"/>
            <p:cNvGrpSpPr/>
            <p:nvPr/>
          </p:nvGrpSpPr>
          <p:grpSpPr>
            <a:xfrm>
              <a:off x="8575584" y="3482392"/>
              <a:ext cx="1046008" cy="860583"/>
              <a:chOff x="4404339" y="3184073"/>
              <a:chExt cx="1046008" cy="860583"/>
            </a:xfrm>
          </p:grpSpPr>
          <p:sp>
            <p:nvSpPr>
              <p:cNvPr id="26" name="직사각형 25"/>
              <p:cNvSpPr/>
              <p:nvPr/>
            </p:nvSpPr>
            <p:spPr>
              <a:xfrm>
                <a:off x="4404339" y="3749456"/>
                <a:ext cx="1046008" cy="2952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400" dirty="0">
                    <a:solidFill>
                      <a:schemeClr val="tx1"/>
                    </a:solidFill>
                  </a:rPr>
                  <a:t>방어</a:t>
                </a:r>
              </a:p>
            </p:txBody>
          </p:sp>
          <p:pic>
            <p:nvPicPr>
              <p:cNvPr id="49" name="그림 48"/>
              <p:cNvPicPr>
                <a:picLocks noChangeAspect="1"/>
              </p:cNvPicPr>
              <p:nvPr/>
            </p:nvPicPr>
            <p:blipFill rotWithShape="1">
              <a:blip r:embed="rId12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69694" b="96633" l="1566" r="14094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57" t="70752" r="87716" b="2879"/>
              <a:stretch/>
            </p:blipFill>
            <p:spPr>
              <a:xfrm>
                <a:off x="4676761" y="3184073"/>
                <a:ext cx="501165" cy="634790"/>
              </a:xfrm>
              <a:prstGeom prst="rect">
                <a:avLst/>
              </a:prstGeom>
            </p:spPr>
          </p:pic>
        </p:grpSp>
        <p:grpSp>
          <p:nvGrpSpPr>
            <p:cNvPr id="22" name="그룹 21"/>
            <p:cNvGrpSpPr/>
            <p:nvPr/>
          </p:nvGrpSpPr>
          <p:grpSpPr>
            <a:xfrm>
              <a:off x="8575584" y="4354875"/>
              <a:ext cx="1046008" cy="902614"/>
              <a:chOff x="4404339" y="4332392"/>
              <a:chExt cx="1046008" cy="902614"/>
            </a:xfrm>
          </p:grpSpPr>
          <p:pic>
            <p:nvPicPr>
              <p:cNvPr id="54" name="그림 53"/>
              <p:cNvPicPr>
                <a:picLocks noChangeAspect="1"/>
              </p:cNvPicPr>
              <p:nvPr/>
            </p:nvPicPr>
            <p:blipFill rotWithShape="1">
              <a:blip r:embed="rId1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69694" b="96633" l="1566" r="14094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57" t="70752" r="87716" b="2879"/>
              <a:stretch/>
            </p:blipFill>
            <p:spPr>
              <a:xfrm>
                <a:off x="4676761" y="4332392"/>
                <a:ext cx="501165" cy="634790"/>
              </a:xfrm>
              <a:prstGeom prst="rect">
                <a:avLst/>
              </a:prstGeom>
            </p:spPr>
          </p:pic>
          <p:sp>
            <p:nvSpPr>
              <p:cNvPr id="71" name="직사각형 70"/>
              <p:cNvSpPr/>
              <p:nvPr/>
            </p:nvSpPr>
            <p:spPr>
              <a:xfrm>
                <a:off x="4404339" y="4939806"/>
                <a:ext cx="1046008" cy="2952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400" dirty="0">
                    <a:solidFill>
                      <a:schemeClr val="tx1"/>
                    </a:solidFill>
                  </a:rPr>
                  <a:t>긴급 방어</a:t>
                </a:r>
              </a:p>
            </p:txBody>
          </p:sp>
        </p:grpSp>
        <p:grpSp>
          <p:nvGrpSpPr>
            <p:cNvPr id="19" name="그룹 18"/>
            <p:cNvGrpSpPr/>
            <p:nvPr/>
          </p:nvGrpSpPr>
          <p:grpSpPr>
            <a:xfrm>
              <a:off x="8575584" y="5269389"/>
              <a:ext cx="1046008" cy="939975"/>
              <a:chOff x="4404339" y="5502831"/>
              <a:chExt cx="1046008" cy="939975"/>
            </a:xfrm>
          </p:grpSpPr>
          <p:pic>
            <p:nvPicPr>
              <p:cNvPr id="66" name="그림 65"/>
              <p:cNvPicPr>
                <a:picLocks noChangeAspect="1"/>
              </p:cNvPicPr>
              <p:nvPr/>
            </p:nvPicPr>
            <p:blipFill rotWithShape="1">
              <a:blip r:embed="rId12">
                <a:duotone>
                  <a:prstClr val="black"/>
                  <a:srgbClr val="FF0000">
                    <a:tint val="45000"/>
                    <a:satMod val="400000"/>
                  </a:srgb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69694" b="96633" l="1566" r="14094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57" t="70752" r="87716" b="2879"/>
              <a:stretch/>
            </p:blipFill>
            <p:spPr>
              <a:xfrm>
                <a:off x="4676761" y="5502831"/>
                <a:ext cx="501165" cy="634790"/>
              </a:xfrm>
              <a:prstGeom prst="rect">
                <a:avLst/>
              </a:prstGeom>
            </p:spPr>
          </p:pic>
          <p:sp>
            <p:nvSpPr>
              <p:cNvPr id="72" name="직사각형 71"/>
              <p:cNvSpPr/>
              <p:nvPr/>
            </p:nvSpPr>
            <p:spPr>
              <a:xfrm>
                <a:off x="4404339" y="6147606"/>
                <a:ext cx="1046008" cy="2952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400" dirty="0">
                    <a:solidFill>
                      <a:schemeClr val="tx1"/>
                    </a:solidFill>
                  </a:rPr>
                  <a:t>방어 실패</a:t>
                </a:r>
              </a:p>
            </p:txBody>
          </p:sp>
        </p:grpSp>
      </p:grpSp>
      <p:cxnSp>
        <p:nvCxnSpPr>
          <p:cNvPr id="116" name="꺾인 연결선 115"/>
          <p:cNvCxnSpPr>
            <a:stCxn id="66" idx="3"/>
            <a:endCxn id="65" idx="1"/>
          </p:cNvCxnSpPr>
          <p:nvPr/>
        </p:nvCxnSpPr>
        <p:spPr>
          <a:xfrm>
            <a:off x="9234871" y="5586784"/>
            <a:ext cx="843420" cy="371271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1" name="그림 120"/>
          <p:cNvPicPr>
            <a:picLocks noChangeAspect="1"/>
          </p:cNvPicPr>
          <p:nvPr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41756" b="76874" l="87500" r="99375">
                        <a14:foregroundMark x1="92188" y1="72591" x2="92188" y2="72591"/>
                        <a14:foregroundMark x1="93646" y1="74304" x2="93646" y2="74304"/>
                        <a14:foregroundMark x1="93958" y1="74732" x2="93958" y2="74732"/>
                        <a14:foregroundMark x1="96771" y1="47966" x2="96771" y2="47966"/>
                        <a14:foregroundMark x1="95729" y1="44325" x2="95729" y2="44325"/>
                        <a14:foregroundMark x1="96667" y1="51178" x2="96667" y2="511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7680" t="55028" r="1470" b="24731"/>
          <a:stretch/>
        </p:blipFill>
        <p:spPr>
          <a:xfrm>
            <a:off x="8673373" y="1697718"/>
            <a:ext cx="526152" cy="477435"/>
          </a:xfrm>
          <a:prstGeom prst="rect">
            <a:avLst/>
          </a:prstGeom>
        </p:spPr>
      </p:pic>
      <p:cxnSp>
        <p:nvCxnSpPr>
          <p:cNvPr id="122" name="꺾인 연결선 121"/>
          <p:cNvCxnSpPr>
            <a:stCxn id="48" idx="0"/>
            <a:endCxn id="121" idx="1"/>
          </p:cNvCxnSpPr>
          <p:nvPr/>
        </p:nvCxnSpPr>
        <p:spPr>
          <a:xfrm rot="5400000" flipH="1" flipV="1">
            <a:off x="7121921" y="611142"/>
            <a:ext cx="226158" cy="2876746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직사각형 125"/>
          <p:cNvSpPr/>
          <p:nvPr/>
        </p:nvSpPr>
        <p:spPr>
          <a:xfrm>
            <a:off x="8135760" y="2162594"/>
            <a:ext cx="1729769" cy="30210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스킬 조건 충족 시</a:t>
            </a:r>
          </a:p>
        </p:txBody>
      </p:sp>
      <p:pic>
        <p:nvPicPr>
          <p:cNvPr id="135" name="그림 134"/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58" t="39839" r="35427" b="15771"/>
          <a:stretch/>
        </p:blipFill>
        <p:spPr>
          <a:xfrm>
            <a:off x="10051512" y="1451440"/>
            <a:ext cx="1787201" cy="976662"/>
          </a:xfrm>
          <a:prstGeom prst="rect">
            <a:avLst/>
          </a:prstGeom>
        </p:spPr>
      </p:pic>
      <p:cxnSp>
        <p:nvCxnSpPr>
          <p:cNvPr id="136" name="꺾인 연결선 135"/>
          <p:cNvCxnSpPr>
            <a:stCxn id="121" idx="3"/>
            <a:endCxn id="135" idx="1"/>
          </p:cNvCxnSpPr>
          <p:nvPr/>
        </p:nvCxnSpPr>
        <p:spPr>
          <a:xfrm>
            <a:off x="9199525" y="1936436"/>
            <a:ext cx="851987" cy="3335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그룹 38"/>
          <p:cNvGrpSpPr/>
          <p:nvPr/>
        </p:nvGrpSpPr>
        <p:grpSpPr>
          <a:xfrm>
            <a:off x="7175092" y="2195642"/>
            <a:ext cx="789192" cy="1083472"/>
            <a:chOff x="1834126" y="5348695"/>
            <a:chExt cx="838423" cy="1324369"/>
          </a:xfrm>
        </p:grpSpPr>
        <p:pic>
          <p:nvPicPr>
            <p:cNvPr id="73" name="그림 72"/>
            <p:cNvPicPr>
              <a:picLocks noChangeAspect="1"/>
            </p:cNvPicPr>
            <p:nvPr/>
          </p:nvPicPr>
          <p:blipFill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291" t="47432" r="52533" b="22573"/>
            <a:stretch/>
          </p:blipFill>
          <p:spPr>
            <a:xfrm>
              <a:off x="1834126" y="5348695"/>
              <a:ext cx="816921" cy="1171369"/>
            </a:xfrm>
            <a:prstGeom prst="rect">
              <a:avLst/>
            </a:prstGeom>
          </p:spPr>
        </p:pic>
        <p:sp>
          <p:nvSpPr>
            <p:cNvPr id="74" name="직사각형 73"/>
            <p:cNvSpPr/>
            <p:nvPr/>
          </p:nvSpPr>
          <p:spPr>
            <a:xfrm>
              <a:off x="1834510" y="6367064"/>
              <a:ext cx="838039" cy="306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dirty="0">
                  <a:solidFill>
                    <a:schemeClr val="tx1"/>
                  </a:solidFill>
                </a:rPr>
                <a:t>방어</a:t>
              </a:r>
            </a:p>
          </p:txBody>
        </p:sp>
      </p:grpSp>
      <p:cxnSp>
        <p:nvCxnSpPr>
          <p:cNvPr id="75" name="꺾인 연결선 74"/>
          <p:cNvCxnSpPr>
            <a:stCxn id="48" idx="3"/>
            <a:endCxn id="73" idx="1"/>
          </p:cNvCxnSpPr>
          <p:nvPr/>
        </p:nvCxnSpPr>
        <p:spPr>
          <a:xfrm>
            <a:off x="6684835" y="2668629"/>
            <a:ext cx="490257" cy="6164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꺾인 연결선 92"/>
          <p:cNvCxnSpPr>
            <a:stCxn id="73" idx="3"/>
            <a:endCxn id="126" idx="2"/>
          </p:cNvCxnSpPr>
          <p:nvPr/>
        </p:nvCxnSpPr>
        <p:spPr>
          <a:xfrm flipV="1">
            <a:off x="7944045" y="2464701"/>
            <a:ext cx="1056600" cy="210092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직사각형 163"/>
          <p:cNvSpPr/>
          <p:nvPr/>
        </p:nvSpPr>
        <p:spPr>
          <a:xfrm>
            <a:off x="202360" y="5283010"/>
            <a:ext cx="6482475" cy="13717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</a:rPr>
              <a:t>적의 패턴을 관찰하고 타이밍에 맞춰 방어</a:t>
            </a:r>
            <a:r>
              <a:rPr lang="en-US" altLang="ko-KR" sz="1400" dirty="0">
                <a:solidFill>
                  <a:schemeClr val="tx1"/>
                </a:solidFill>
              </a:rPr>
              <a:t>. </a:t>
            </a:r>
            <a:r>
              <a:rPr lang="ko-KR" altLang="en-US" sz="1400" dirty="0">
                <a:solidFill>
                  <a:schemeClr val="tx1"/>
                </a:solidFill>
              </a:rPr>
              <a:t>방어를 언제 할지에 대부분 초점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rgbClr val="D31B1F"/>
                </a:solidFill>
              </a:rPr>
              <a:t>→ </a:t>
            </a:r>
            <a:r>
              <a:rPr lang="ko-KR" altLang="en-US" sz="1400" dirty="0">
                <a:solidFill>
                  <a:schemeClr val="tx1"/>
                </a:solidFill>
              </a:rPr>
              <a:t>정확한 타이밍을 요구하는</a:t>
            </a:r>
            <a:r>
              <a:rPr lang="ko-KR" altLang="en-US" sz="1400" b="1" dirty="0">
                <a:solidFill>
                  <a:srgbClr val="D31B1F"/>
                </a:solidFill>
              </a:rPr>
              <a:t> </a:t>
            </a:r>
            <a:r>
              <a:rPr lang="ko-KR" altLang="en-US" sz="1400" dirty="0">
                <a:solidFill>
                  <a:schemeClr val="tx1"/>
                </a:solidFill>
              </a:rPr>
              <a:t>긴급 방어로 </a:t>
            </a:r>
            <a:r>
              <a:rPr lang="ko-KR" altLang="en-US" sz="1400" b="1" dirty="0">
                <a:solidFill>
                  <a:srgbClr val="D31B1F"/>
                </a:solidFill>
              </a:rPr>
              <a:t>집중 유도</a:t>
            </a:r>
            <a:r>
              <a:rPr lang="en-US" altLang="ko-KR" sz="1400" b="1" dirty="0">
                <a:solidFill>
                  <a:srgbClr val="D31B1F"/>
                </a:solidFill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rgbClr val="D31B1F"/>
                </a:solidFill>
              </a:rPr>
              <a:t>→ 대신 조작은 단순화</a:t>
            </a:r>
            <a:r>
              <a:rPr lang="en-US" altLang="ko-KR" sz="1400" b="1" dirty="0">
                <a:solidFill>
                  <a:srgbClr val="D31B1F"/>
                </a:solidFill>
              </a:rPr>
              <a:t>. </a:t>
            </a:r>
            <a:r>
              <a:rPr lang="ko-KR" altLang="en-US" sz="1400" dirty="0">
                <a:solidFill>
                  <a:schemeClr val="tx1"/>
                </a:solidFill>
              </a:rPr>
              <a:t>제한이 있는 스킬을 추가 해 언제 쓸지 고민 하도록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rgbClr val="D31B1F"/>
                </a:solidFill>
              </a:rPr>
              <a:t>→ </a:t>
            </a:r>
            <a:r>
              <a:rPr lang="ko-KR" altLang="en-US" sz="1400" dirty="0">
                <a:solidFill>
                  <a:schemeClr val="tx1"/>
                </a:solidFill>
              </a:rPr>
              <a:t>조작에 대한 판단에 영향을 주는 요소나 </a:t>
            </a:r>
            <a:r>
              <a:rPr lang="ko-KR" altLang="en-US" sz="1400" b="1" dirty="0">
                <a:solidFill>
                  <a:srgbClr val="D31B1F"/>
                </a:solidFill>
              </a:rPr>
              <a:t>조작에 따른 결과가 단순</a:t>
            </a:r>
            <a:r>
              <a:rPr lang="en-US" altLang="ko-KR" sz="1400" b="1" dirty="0">
                <a:solidFill>
                  <a:srgbClr val="D31B1F"/>
                </a:solidFill>
              </a:rPr>
              <a:t>. </a:t>
            </a:r>
            <a:endParaRPr lang="ko-KR" altLang="en-US" sz="1400" dirty="0">
              <a:solidFill>
                <a:srgbClr val="D31B1F"/>
              </a:solidFill>
            </a:endParaRPr>
          </a:p>
        </p:txBody>
      </p:sp>
      <p:sp>
        <p:nvSpPr>
          <p:cNvPr id="200" name="제목 2"/>
          <p:cNvSpPr txBox="1">
            <a:spLocks/>
          </p:cNvSpPr>
          <p:nvPr/>
        </p:nvSpPr>
        <p:spPr>
          <a:xfrm>
            <a:off x="192304" y="0"/>
            <a:ext cx="2783809" cy="54526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18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>
                <a:solidFill>
                  <a:schemeClr val="tx1"/>
                </a:solidFill>
              </a:rPr>
              <a:t>타 게임 분석</a:t>
            </a:r>
            <a:endParaRPr lang="ko-KR" alt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54187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198553" y="539005"/>
            <a:ext cx="7787171" cy="494162"/>
          </a:xfrm>
        </p:spPr>
        <p:txBody>
          <a:bodyPr/>
          <a:lstStyle/>
          <a:p>
            <a:r>
              <a:rPr lang="ko-KR" altLang="en-US" b="1" dirty="0"/>
              <a:t>시스템 외 요소</a:t>
            </a:r>
            <a:endParaRPr lang="en-US" altLang="ko-KR" b="1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015726" y="0"/>
            <a:ext cx="8176274" cy="545260"/>
          </a:xfrm>
        </p:spPr>
        <p:txBody>
          <a:bodyPr/>
          <a:lstStyle/>
          <a:p>
            <a:r>
              <a:rPr lang="ko-KR" altLang="en-US" b="1" dirty="0" err="1"/>
              <a:t>데블</a:t>
            </a:r>
            <a:r>
              <a:rPr lang="ko-KR" altLang="en-US" b="1" dirty="0"/>
              <a:t> </a:t>
            </a:r>
            <a:r>
              <a:rPr lang="ko-KR" altLang="en-US" b="1" dirty="0" err="1"/>
              <a:t>이터</a:t>
            </a:r>
            <a:endParaRPr lang="ko-KR" altLang="en-US" b="1" dirty="0"/>
          </a:p>
        </p:txBody>
      </p:sp>
      <p:pic>
        <p:nvPicPr>
          <p:cNvPr id="2052" name="Picture 4" descr="https://loadcomplete.com/uploads/1ac6485e-9c04-4e82-9c8b-0d2fdb3535c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1858" y="0"/>
            <a:ext cx="543868" cy="539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제목 2"/>
          <p:cNvSpPr txBox="1">
            <a:spLocks/>
          </p:cNvSpPr>
          <p:nvPr/>
        </p:nvSpPr>
        <p:spPr>
          <a:xfrm>
            <a:off x="192304" y="0"/>
            <a:ext cx="2783809" cy="54526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18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>
                <a:solidFill>
                  <a:schemeClr val="tx1"/>
                </a:solidFill>
              </a:rPr>
              <a:t>타 게임 분석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t="27028" r="40764" b="117"/>
          <a:stretch/>
        </p:blipFill>
        <p:spPr>
          <a:xfrm>
            <a:off x="4220632" y="1903315"/>
            <a:ext cx="3762220" cy="2251073"/>
          </a:xfrm>
          <a:prstGeom prst="rect">
            <a:avLst/>
          </a:prstGeom>
        </p:spPr>
      </p:pic>
      <p:sp>
        <p:nvSpPr>
          <p:cNvPr id="29" name="직사각형 28"/>
          <p:cNvSpPr/>
          <p:nvPr/>
        </p:nvSpPr>
        <p:spPr>
          <a:xfrm>
            <a:off x="192304" y="1033167"/>
            <a:ext cx="11771096" cy="378000"/>
          </a:xfrm>
          <a:prstGeom prst="rect">
            <a:avLst/>
          </a:prstGeom>
          <a:solidFill>
            <a:srgbClr val="D9DFD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b="1" dirty="0">
                <a:solidFill>
                  <a:schemeClr val="tx1"/>
                </a:solidFill>
              </a:rPr>
              <a:t>게임 내에서 </a:t>
            </a:r>
            <a:r>
              <a:rPr lang="ko-KR" altLang="en-US" sz="1600" b="1" dirty="0" err="1">
                <a:solidFill>
                  <a:schemeClr val="tx1"/>
                </a:solidFill>
              </a:rPr>
              <a:t>타격감과</a:t>
            </a:r>
            <a:r>
              <a:rPr lang="ko-KR" altLang="en-US" sz="1600" b="1" dirty="0">
                <a:solidFill>
                  <a:schemeClr val="tx1"/>
                </a:solidFill>
              </a:rPr>
              <a:t> 리듬감을 만드는 요소들로 게임의 핵심 </a:t>
            </a:r>
            <a:r>
              <a:rPr lang="ko-KR" altLang="en-US" sz="1600" b="1" dirty="0" err="1">
                <a:solidFill>
                  <a:schemeClr val="tx1"/>
                </a:solidFill>
              </a:rPr>
              <a:t>매커니즘을</a:t>
            </a:r>
            <a:r>
              <a:rPr lang="ko-KR" altLang="en-US" sz="1600" b="1" dirty="0">
                <a:solidFill>
                  <a:schemeClr val="tx1"/>
                </a:solidFill>
              </a:rPr>
              <a:t> 보조</a:t>
            </a:r>
            <a:r>
              <a:rPr lang="en-US" altLang="ko-KR" sz="1600" b="1" dirty="0">
                <a:solidFill>
                  <a:schemeClr val="tx1"/>
                </a:solidFill>
              </a:rPr>
              <a:t>. </a:t>
            </a:r>
            <a:r>
              <a:rPr lang="ko-KR" altLang="en-US" sz="1600" b="1" dirty="0">
                <a:solidFill>
                  <a:schemeClr val="tx1"/>
                </a:solidFill>
              </a:rPr>
              <a:t> </a:t>
            </a:r>
            <a:endParaRPr lang="en-US" altLang="ko-KR" sz="1600" b="1" dirty="0">
              <a:solidFill>
                <a:schemeClr val="tx1"/>
              </a:solidFill>
            </a:endParaRPr>
          </a:p>
        </p:txBody>
      </p:sp>
      <p:sp>
        <p:nvSpPr>
          <p:cNvPr id="30" name="내용 개체 틀 25"/>
          <p:cNvSpPr txBox="1">
            <a:spLocks/>
          </p:cNvSpPr>
          <p:nvPr/>
        </p:nvSpPr>
        <p:spPr>
          <a:xfrm>
            <a:off x="4220632" y="1411167"/>
            <a:ext cx="3762220" cy="48600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  <a:tabLst>
                <a:tab pos="180975" algn="l"/>
              </a:tabLst>
            </a:pPr>
            <a:r>
              <a:rPr lang="ko-KR" altLang="en-US">
                <a:solidFill>
                  <a:schemeClr val="tx1"/>
                </a:solidFill>
              </a:rPr>
              <a:t>시각적 효과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32" name="내용 개체 틀 25"/>
          <p:cNvSpPr txBox="1">
            <a:spLocks/>
          </p:cNvSpPr>
          <p:nvPr/>
        </p:nvSpPr>
        <p:spPr>
          <a:xfrm>
            <a:off x="4220632" y="6245637"/>
            <a:ext cx="3762220" cy="42165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 algn="ctr">
            <a:solidFill>
              <a:schemeClr val="tx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tabLst>
                <a:tab pos="180975" algn="l"/>
              </a:tabLst>
            </a:pPr>
            <a:r>
              <a:rPr lang="ko-KR" altLang="en-US" sz="1200" dirty="0">
                <a:solidFill>
                  <a:schemeClr val="tx1"/>
                </a:solidFill>
              </a:rPr>
              <a:t>반격 시 화려한 이펙트와 효과음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33" name="내용 개체 틀 25"/>
          <p:cNvSpPr txBox="1">
            <a:spLocks/>
          </p:cNvSpPr>
          <p:nvPr/>
        </p:nvSpPr>
        <p:spPr>
          <a:xfrm>
            <a:off x="8201180" y="1411167"/>
            <a:ext cx="3762220" cy="48600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  <a:tabLst>
                <a:tab pos="180975" algn="l"/>
              </a:tabLst>
            </a:pPr>
            <a:r>
              <a:rPr lang="ko-KR" altLang="en-US" dirty="0">
                <a:solidFill>
                  <a:schemeClr val="tx1"/>
                </a:solidFill>
              </a:rPr>
              <a:t>각기 다른 패턴과 타이밍으로 단조롭지 않게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/>
          <a:srcRect t="7710" r="12082"/>
          <a:stretch/>
        </p:blipFill>
        <p:spPr>
          <a:xfrm>
            <a:off x="8706456" y="1947858"/>
            <a:ext cx="2799448" cy="190789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810" t="40859" r="31909" b="20444"/>
          <a:stretch/>
        </p:blipFill>
        <p:spPr>
          <a:xfrm>
            <a:off x="8195454" y="4459789"/>
            <a:ext cx="1905000" cy="1769471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335" t="26530" r="37431" b="17358"/>
          <a:stretch/>
        </p:blipFill>
        <p:spPr>
          <a:xfrm>
            <a:off x="10758148" y="4450341"/>
            <a:ext cx="1193800" cy="1788365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29" t="15936" r="23228" b="20049"/>
          <a:stretch/>
        </p:blipFill>
        <p:spPr>
          <a:xfrm>
            <a:off x="4220632" y="4339286"/>
            <a:ext cx="3762220" cy="1906351"/>
          </a:xfrm>
          <a:prstGeom prst="rect">
            <a:avLst/>
          </a:prstGeom>
        </p:spPr>
      </p:pic>
      <p:sp>
        <p:nvSpPr>
          <p:cNvPr id="38" name="내용 개체 틀 25"/>
          <p:cNvSpPr txBox="1">
            <a:spLocks/>
          </p:cNvSpPr>
          <p:nvPr/>
        </p:nvSpPr>
        <p:spPr>
          <a:xfrm>
            <a:off x="8195454" y="6229260"/>
            <a:ext cx="3762220" cy="43550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 algn="ctr">
            <a:solidFill>
              <a:schemeClr val="tx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tabLst>
                <a:tab pos="180975" algn="l"/>
              </a:tabLst>
            </a:pPr>
            <a:r>
              <a:rPr lang="ko-KR" altLang="en-US" sz="1200" dirty="0">
                <a:solidFill>
                  <a:schemeClr val="tx1"/>
                </a:solidFill>
              </a:rPr>
              <a:t>일반 패턴 인 것 같다가 두 번 공격 하는 패턴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39" name="내용 개체 틀 25"/>
          <p:cNvSpPr txBox="1">
            <a:spLocks/>
          </p:cNvSpPr>
          <p:nvPr/>
        </p:nvSpPr>
        <p:spPr>
          <a:xfrm>
            <a:off x="8195454" y="3845459"/>
            <a:ext cx="3762220" cy="43550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 algn="ctr">
            <a:solidFill>
              <a:schemeClr val="tx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tabLst>
                <a:tab pos="180975" algn="l"/>
              </a:tabLst>
            </a:pPr>
            <a:r>
              <a:rPr lang="ko-KR" altLang="en-US" sz="1200" dirty="0">
                <a:solidFill>
                  <a:schemeClr val="tx1"/>
                </a:solidFill>
              </a:rPr>
              <a:t>한 번에 여러 개의 </a:t>
            </a:r>
            <a:r>
              <a:rPr lang="ko-KR" altLang="en-US" sz="1200" dirty="0" err="1">
                <a:solidFill>
                  <a:schemeClr val="tx1"/>
                </a:solidFill>
              </a:rPr>
              <a:t>화염구를</a:t>
            </a:r>
            <a:r>
              <a:rPr lang="ko-KR" altLang="en-US" sz="1200" dirty="0">
                <a:solidFill>
                  <a:schemeClr val="tx1"/>
                </a:solidFill>
              </a:rPr>
              <a:t> 쏟아 내는 패턴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40" name="오른쪽 화살표 39"/>
          <p:cNvSpPr/>
          <p:nvPr/>
        </p:nvSpPr>
        <p:spPr>
          <a:xfrm>
            <a:off x="10136857" y="5005268"/>
            <a:ext cx="615565" cy="760158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내용 개체 틀 25"/>
          <p:cNvSpPr txBox="1">
            <a:spLocks/>
          </p:cNvSpPr>
          <p:nvPr/>
        </p:nvSpPr>
        <p:spPr>
          <a:xfrm>
            <a:off x="192304" y="1411167"/>
            <a:ext cx="3762220" cy="48600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  <a:tabLst>
                <a:tab pos="180975" algn="l"/>
              </a:tabLst>
            </a:pPr>
            <a:r>
              <a:rPr lang="ko-KR" altLang="en-US" dirty="0">
                <a:solidFill>
                  <a:schemeClr val="tx1"/>
                </a:solidFill>
              </a:rPr>
              <a:t>지속적인 공격으로 인한 사운드</a:t>
            </a:r>
            <a:endParaRPr lang="en-US" altLang="ko-KR" dirty="0">
              <a:solidFill>
                <a:schemeClr val="tx1"/>
              </a:solidFill>
            </a:endParaRPr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30" t="36664" r="39500" b="23135"/>
          <a:stretch/>
        </p:blipFill>
        <p:spPr>
          <a:xfrm>
            <a:off x="188017" y="1897167"/>
            <a:ext cx="3758712" cy="1798533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77063" b="97451" l="85368" r="9837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7346" t="77678" r="1508" b="2349"/>
          <a:stretch/>
        </p:blipFill>
        <p:spPr>
          <a:xfrm>
            <a:off x="222368" y="1909836"/>
            <a:ext cx="542859" cy="473239"/>
          </a:xfrm>
          <a:prstGeom prst="rect">
            <a:avLst/>
          </a:prstGeom>
        </p:spPr>
      </p:pic>
      <p:sp>
        <p:nvSpPr>
          <p:cNvPr id="44" name="내용 개체 틀 25"/>
          <p:cNvSpPr txBox="1">
            <a:spLocks/>
          </p:cNvSpPr>
          <p:nvPr/>
        </p:nvSpPr>
        <p:spPr>
          <a:xfrm>
            <a:off x="192304" y="3695669"/>
            <a:ext cx="3762220" cy="42165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 algn="ctr">
            <a:solidFill>
              <a:schemeClr val="tx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tabLst>
                <a:tab pos="180975" algn="l"/>
              </a:tabLst>
            </a:pPr>
            <a:r>
              <a:rPr lang="ko-KR" altLang="en-US" sz="1200" dirty="0">
                <a:solidFill>
                  <a:schemeClr val="tx1"/>
                </a:solidFill>
              </a:rPr>
              <a:t>기본 공격의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ko-KR" altLang="en-US" sz="1200" dirty="0">
                <a:solidFill>
                  <a:schemeClr val="tx1"/>
                </a:solidFill>
              </a:rPr>
              <a:t>효과음이 주기적인 리듬을 만들고</a:t>
            </a:r>
            <a:endParaRPr lang="en-US" altLang="ko-KR" sz="1200" dirty="0">
              <a:solidFill>
                <a:schemeClr val="tx1"/>
              </a:solidFill>
            </a:endParaRPr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58" t="39839" r="35427" b="15771"/>
          <a:stretch/>
        </p:blipFill>
        <p:spPr>
          <a:xfrm>
            <a:off x="200037" y="4306368"/>
            <a:ext cx="3754487" cy="2073909"/>
          </a:xfrm>
          <a:prstGeom prst="rect">
            <a:avLst/>
          </a:prstGeom>
        </p:spPr>
      </p:pic>
      <p:pic>
        <p:nvPicPr>
          <p:cNvPr id="46" name="그림 45"/>
          <p:cNvPicPr>
            <a:picLocks noChangeAspect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41756" b="76874" l="87500" r="99375">
                        <a14:foregroundMark x1="92188" y1="72591" x2="92188" y2="72591"/>
                        <a14:foregroundMark x1="93646" y1="74304" x2="93646" y2="74304"/>
                        <a14:foregroundMark x1="93958" y1="74732" x2="93958" y2="74732"/>
                        <a14:foregroundMark x1="96771" y1="47966" x2="96771" y2="47966"/>
                        <a14:foregroundMark x1="95729" y1="44325" x2="95729" y2="44325"/>
                        <a14:foregroundMark x1="96667" y1="51178" x2="96667" y2="511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7680" t="55028" r="1470" b="24731"/>
          <a:stretch/>
        </p:blipFill>
        <p:spPr>
          <a:xfrm>
            <a:off x="222368" y="4319972"/>
            <a:ext cx="449224" cy="407630"/>
          </a:xfrm>
          <a:prstGeom prst="rect">
            <a:avLst/>
          </a:prstGeom>
        </p:spPr>
      </p:pic>
      <p:sp>
        <p:nvSpPr>
          <p:cNvPr id="47" name="내용 개체 틀 25"/>
          <p:cNvSpPr txBox="1">
            <a:spLocks/>
          </p:cNvSpPr>
          <p:nvPr/>
        </p:nvSpPr>
        <p:spPr>
          <a:xfrm>
            <a:off x="175882" y="6228060"/>
            <a:ext cx="3778641" cy="42165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 algn="ctr">
            <a:solidFill>
              <a:schemeClr val="tx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tabLst>
                <a:tab pos="180975" algn="l"/>
              </a:tabLst>
            </a:pPr>
            <a:r>
              <a:rPr lang="ko-KR" altLang="en-US" sz="1200" dirty="0">
                <a:solidFill>
                  <a:schemeClr val="tx1"/>
                </a:solidFill>
              </a:rPr>
              <a:t>스킬 공격 시 </a:t>
            </a:r>
            <a:r>
              <a:rPr lang="ko-KR" altLang="en-US" sz="1200" dirty="0" err="1">
                <a:solidFill>
                  <a:schemeClr val="tx1"/>
                </a:solidFill>
              </a:rPr>
              <a:t>이팩트와</a:t>
            </a:r>
            <a:r>
              <a:rPr lang="ko-KR" altLang="en-US" sz="1200" dirty="0">
                <a:solidFill>
                  <a:schemeClr val="tx1"/>
                </a:solidFill>
              </a:rPr>
              <a:t> 효과음이 악센트 같은 역할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216001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800</TotalTime>
  <Words>1399</Words>
  <Application>Microsoft Office PowerPoint</Application>
  <PresentationFormat>와이드스크린</PresentationFormat>
  <Paragraphs>243</Paragraphs>
  <Slides>12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12</vt:i4>
      </vt:variant>
    </vt:vector>
  </HeadingPairs>
  <TitlesOfParts>
    <vt:vector size="18" baseType="lpstr">
      <vt:lpstr>맑은 고딕</vt:lpstr>
      <vt:lpstr>Arial</vt:lpstr>
      <vt:lpstr>Calibri</vt:lpstr>
      <vt:lpstr>Calibri Light</vt:lpstr>
      <vt:lpstr>Office 테마</vt:lpstr>
      <vt:lpstr>디자인 사용자 지정</vt:lpstr>
      <vt:lpstr>핵심 시스템 기획</vt:lpstr>
      <vt:lpstr>목차</vt:lpstr>
      <vt:lpstr>작성 및 게임 소개</vt:lpstr>
      <vt:lpstr>타 게임 분석</vt:lpstr>
      <vt:lpstr>데블 이터</vt:lpstr>
      <vt:lpstr>데블 이터</vt:lpstr>
      <vt:lpstr>데블 이터</vt:lpstr>
      <vt:lpstr>데블 이터</vt:lpstr>
      <vt:lpstr>데블 이터</vt:lpstr>
      <vt:lpstr>데블 이터</vt:lpstr>
      <vt:lpstr>쿠키 런: 오븐 브레이크</vt:lpstr>
      <vt:lpstr>쿠키 런: 오븐 브레이크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ghost</dc:creator>
  <cp:lastModifiedBy>KimGwangHyeon</cp:lastModifiedBy>
  <cp:revision>73</cp:revision>
  <dcterms:created xsi:type="dcterms:W3CDTF">2019-10-11T01:32:34Z</dcterms:created>
  <dcterms:modified xsi:type="dcterms:W3CDTF">2019-10-13T15:06:49Z</dcterms:modified>
</cp:coreProperties>
</file>